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League Spartan" charset="1" panose="00000800000000000000"/>
      <p:regular r:id="rId26"/>
    </p:embeddedFont>
    <p:embeddedFont>
      <p:font typeface="Source Sans Pro Bold" charset="1" panose="020B0703030403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https://github.com/arvio1378"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https://www.kaggle.com/datasets/vishakhdapat/customer-segmentation-clustering"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1016" y="5979909"/>
            <a:ext cx="4804968" cy="4333207"/>
          </a:xfrm>
          <a:custGeom>
            <a:avLst/>
            <a:gdLst/>
            <a:ahLst/>
            <a:cxnLst/>
            <a:rect r="r" b="b" t="t" l="l"/>
            <a:pathLst>
              <a:path h="4333207" w="4804968">
                <a:moveTo>
                  <a:pt x="0" y="0"/>
                </a:moveTo>
                <a:lnTo>
                  <a:pt x="4804968" y="0"/>
                </a:lnTo>
                <a:lnTo>
                  <a:pt x="4804968" y="4333207"/>
                </a:lnTo>
                <a:lnTo>
                  <a:pt x="0" y="43332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05377" y="3047365"/>
            <a:ext cx="14077246" cy="4154170"/>
          </a:xfrm>
          <a:prstGeom prst="rect">
            <a:avLst/>
          </a:prstGeom>
        </p:spPr>
        <p:txBody>
          <a:bodyPr anchor="t" rtlCol="false" tIns="0" lIns="0" bIns="0" rIns="0">
            <a:spAutoFit/>
          </a:bodyPr>
          <a:lstStyle/>
          <a:p>
            <a:pPr algn="ctr">
              <a:lnSpc>
                <a:spcPts val="10999"/>
              </a:lnSpc>
            </a:pPr>
            <a:r>
              <a:rPr lang="en-US" sz="8799">
                <a:solidFill>
                  <a:srgbClr val="FFFFFF"/>
                </a:solidFill>
                <a:latin typeface="League Spartan"/>
                <a:ea typeface="League Spartan"/>
                <a:cs typeface="League Spartan"/>
                <a:sym typeface="League Spartan"/>
              </a:rPr>
              <a:t>CUSTOMER </a:t>
            </a:r>
            <a:r>
              <a:rPr lang="en-US" b="true" sz="8799">
                <a:solidFill>
                  <a:srgbClr val="FFFFFF"/>
                </a:solidFill>
                <a:latin typeface="League Spartan"/>
                <a:ea typeface="League Spartan"/>
                <a:cs typeface="League Spartan"/>
                <a:sym typeface="League Spartan"/>
              </a:rPr>
              <a:t>SEGMENTATION WITH K-MEANS CLUSTERING</a:t>
            </a:r>
          </a:p>
        </p:txBody>
      </p:sp>
      <p:sp>
        <p:nvSpPr>
          <p:cNvPr name="Freeform 5" id="5"/>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324213" y="7523577"/>
            <a:ext cx="9639574" cy="622935"/>
          </a:xfrm>
          <a:prstGeom prst="rect">
            <a:avLst/>
          </a:prstGeom>
        </p:spPr>
        <p:txBody>
          <a:bodyPr anchor="t" rtlCol="false" tIns="0" lIns="0" bIns="0" rIns="0">
            <a:spAutoFit/>
          </a:bodyPr>
          <a:lstStyle/>
          <a:p>
            <a:pPr algn="ctr">
              <a:lnSpc>
                <a:spcPts val="5040"/>
              </a:lnSpc>
            </a:pPr>
            <a:r>
              <a:rPr lang="en-US" b="true" sz="3600">
                <a:solidFill>
                  <a:srgbClr val="FFFFFF"/>
                </a:solidFill>
                <a:latin typeface="Source Sans Pro Bold"/>
                <a:ea typeface="Source Sans Pro Bold"/>
                <a:cs typeface="Source Sans Pro Bold"/>
                <a:sym typeface="Source Sans Pro Bold"/>
              </a:rPr>
              <a:t>Oleh : Arvio Abe Suhendar</a:t>
            </a:r>
          </a:p>
        </p:txBody>
      </p:sp>
      <p:sp>
        <p:nvSpPr>
          <p:cNvPr name="TextBox 7" id="7"/>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b="true" sz="3651">
                <a:solidFill>
                  <a:srgbClr val="005359"/>
                </a:solidFill>
                <a:latin typeface="League Spartan"/>
                <a:ea typeface="League Spartan"/>
                <a:cs typeface="League Spartan"/>
                <a:sym typeface="League Spartan"/>
              </a:rPr>
              <a:t>01</a:t>
            </a:r>
          </a:p>
        </p:txBody>
      </p:sp>
      <p:sp>
        <p:nvSpPr>
          <p:cNvPr name="Freeform 8" id="8"/>
          <p:cNvSpPr/>
          <p:nvPr/>
        </p:nvSpPr>
        <p:spPr>
          <a:xfrm flipH="true" flipV="true" rot="0">
            <a:off x="13487870" y="-26013"/>
            <a:ext cx="4800130" cy="4328844"/>
          </a:xfrm>
          <a:custGeom>
            <a:avLst/>
            <a:gdLst/>
            <a:ahLst/>
            <a:cxnLst/>
            <a:rect r="r" b="b" t="t" l="l"/>
            <a:pathLst>
              <a:path h="4328844" w="4800130">
                <a:moveTo>
                  <a:pt x="4800130" y="4328844"/>
                </a:moveTo>
                <a:lnTo>
                  <a:pt x="0" y="4328844"/>
                </a:lnTo>
                <a:lnTo>
                  <a:pt x="0" y="0"/>
                </a:lnTo>
                <a:lnTo>
                  <a:pt x="4800130" y="0"/>
                </a:lnTo>
                <a:lnTo>
                  <a:pt x="4800130" y="432884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13416" y="5157025"/>
            <a:ext cx="5507745" cy="5463326"/>
          </a:xfrm>
          <a:prstGeom prst="line">
            <a:avLst/>
          </a:prstGeom>
          <a:ln cap="flat" w="38100">
            <a:solidFill>
              <a:srgbClr val="FFFFFF"/>
            </a:solidFill>
            <a:prstDash val="solid"/>
            <a:headEnd type="none" len="sm" w="sm"/>
            <a:tailEnd type="none" len="sm" w="sm"/>
          </a:ln>
        </p:spPr>
      </p:sp>
      <p:sp>
        <p:nvSpPr>
          <p:cNvPr name="AutoShape 10" id="10"/>
          <p:cNvSpPr/>
          <p:nvPr/>
        </p:nvSpPr>
        <p:spPr>
          <a:xfrm>
            <a:off x="13033718" y="-137136"/>
            <a:ext cx="5502199" cy="5457825"/>
          </a:xfrm>
          <a:prstGeom prst="line">
            <a:avLst/>
          </a:prstGeom>
          <a:ln cap="flat" w="38100">
            <a:solidFill>
              <a:srgbClr val="FFFFFF"/>
            </a:solidFill>
            <a:prstDash val="solid"/>
            <a:headEnd type="none" len="sm" w="sm"/>
            <a:tailEnd type="none" len="sm" w="sm"/>
          </a:ln>
        </p:spPr>
      </p:sp>
      <p:sp>
        <p:nvSpPr>
          <p:cNvPr name="AutoShape 11" id="11"/>
          <p:cNvSpPr/>
          <p:nvPr/>
        </p:nvSpPr>
        <p:spPr>
          <a:xfrm>
            <a:off x="961937" y="8159245"/>
            <a:ext cx="2329981" cy="2225486"/>
          </a:xfrm>
          <a:prstGeom prst="line">
            <a:avLst/>
          </a:prstGeom>
          <a:ln cap="flat" w="38100">
            <a:solidFill>
              <a:srgbClr val="FFFFFF"/>
            </a:solidFill>
            <a:prstDash val="solid"/>
            <a:headEnd type="none" len="sm" w="sm"/>
            <a:tailEnd type="none" len="sm" w="sm"/>
          </a:ln>
        </p:spPr>
      </p:sp>
      <p:sp>
        <p:nvSpPr>
          <p:cNvPr name="AutoShape 12" id="12"/>
          <p:cNvSpPr/>
          <p:nvPr/>
        </p:nvSpPr>
        <p:spPr>
          <a:xfrm>
            <a:off x="14998381" y="-13294"/>
            <a:ext cx="2327635" cy="2223245"/>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4677440" y="1857895"/>
            <a:ext cx="5661931" cy="909280"/>
            <a:chOff x="0" y="0"/>
            <a:chExt cx="1491208" cy="239481"/>
          </a:xfrm>
        </p:grpSpPr>
        <p:sp>
          <p:nvSpPr>
            <p:cNvPr name="Freeform 6" id="6"/>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005359"/>
            </a:solidFill>
          </p:spPr>
        </p:sp>
        <p:sp>
          <p:nvSpPr>
            <p:cNvPr name="TextBox 7" id="7"/>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5370757" y="2226257"/>
            <a:ext cx="5509531" cy="324955"/>
            <a:chOff x="0" y="0"/>
            <a:chExt cx="1451070" cy="85585"/>
          </a:xfrm>
        </p:grpSpPr>
        <p:sp>
          <p:nvSpPr>
            <p:cNvPr name="Freeform 9" id="9"/>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FFFFFF"/>
            </a:solidFill>
          </p:spPr>
        </p:sp>
        <p:sp>
          <p:nvSpPr>
            <p:cNvPr name="TextBox 10" id="10"/>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529226" y="3027358"/>
            <a:ext cx="5541498" cy="5554787"/>
          </a:xfrm>
          <a:custGeom>
            <a:avLst/>
            <a:gdLst/>
            <a:ahLst/>
            <a:cxnLst/>
            <a:rect r="r" b="b" t="t" l="l"/>
            <a:pathLst>
              <a:path h="5554787" w="5541498">
                <a:moveTo>
                  <a:pt x="0" y="0"/>
                </a:moveTo>
                <a:lnTo>
                  <a:pt x="5541499" y="0"/>
                </a:lnTo>
                <a:lnTo>
                  <a:pt x="5541499" y="5554787"/>
                </a:lnTo>
                <a:lnTo>
                  <a:pt x="0" y="5554787"/>
                </a:lnTo>
                <a:lnTo>
                  <a:pt x="0" y="0"/>
                </a:lnTo>
                <a:close/>
              </a:path>
            </a:pathLst>
          </a:custGeom>
          <a:blipFill>
            <a:blip r:embed="rId7"/>
            <a:stretch>
              <a:fillRect l="0" t="0" r="0" b="0"/>
            </a:stretch>
          </a:blipFill>
        </p:spPr>
      </p:sp>
      <p:sp>
        <p:nvSpPr>
          <p:cNvPr name="TextBox 12" id="12"/>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FFFFFF"/>
                </a:solidFill>
                <a:latin typeface="League Spartan"/>
                <a:ea typeface="League Spartan"/>
                <a:cs typeface="League Spartan"/>
                <a:sym typeface="League Spartan"/>
              </a:rPr>
              <a:t>10</a:t>
            </a:r>
          </a:p>
        </p:txBody>
      </p:sp>
      <p:sp>
        <p:nvSpPr>
          <p:cNvPr name="TextBox 13" id="13"/>
          <p:cNvSpPr txBox="true"/>
          <p:nvPr/>
        </p:nvSpPr>
        <p:spPr>
          <a:xfrm rot="0">
            <a:off x="598556" y="675862"/>
            <a:ext cx="14713396" cy="878840"/>
          </a:xfrm>
          <a:prstGeom prst="rect">
            <a:avLst/>
          </a:prstGeom>
        </p:spPr>
        <p:txBody>
          <a:bodyPr anchor="t" rtlCol="false" tIns="0" lIns="0" bIns="0" rIns="0">
            <a:spAutoFit/>
          </a:bodyPr>
          <a:lstStyle/>
          <a:p>
            <a:pPr algn="l">
              <a:lnSpc>
                <a:spcPts val="7000"/>
              </a:lnSpc>
            </a:pPr>
            <a:r>
              <a:rPr lang="en-US" sz="5600">
                <a:solidFill>
                  <a:srgbClr val="FFFFFF"/>
                </a:solidFill>
                <a:latin typeface="League Spartan"/>
                <a:ea typeface="League Spartan"/>
                <a:cs typeface="League Spartan"/>
                <a:sym typeface="League Spartan"/>
              </a:rPr>
              <a:t>EXPLORATORY DATA ANALYSIS (EDA)</a:t>
            </a:r>
          </a:p>
        </p:txBody>
      </p:sp>
      <p:sp>
        <p:nvSpPr>
          <p:cNvPr name="TextBox 14" id="14"/>
          <p:cNvSpPr txBox="true"/>
          <p:nvPr/>
        </p:nvSpPr>
        <p:spPr>
          <a:xfrm rot="0">
            <a:off x="1142107" y="3859998"/>
            <a:ext cx="6813147" cy="4265295"/>
          </a:xfrm>
          <a:prstGeom prst="rect">
            <a:avLst/>
          </a:prstGeom>
        </p:spPr>
        <p:txBody>
          <a:bodyPr anchor="t" rtlCol="false" tIns="0" lIns="0" bIns="0" rIns="0">
            <a:spAutoFit/>
          </a:bodyPr>
          <a:lstStyle/>
          <a:p>
            <a:pPr algn="just">
              <a:lnSpc>
                <a:spcPts val="3779"/>
              </a:lnSpc>
            </a:pPr>
            <a:r>
              <a:rPr lang="en-US" b="true" sz="2700">
                <a:solidFill>
                  <a:srgbClr val="FFFFFF"/>
                </a:solidFill>
                <a:latin typeface="Source Sans Pro Bold"/>
                <a:ea typeface="Source Sans Pro Bold"/>
                <a:cs typeface="Source Sans Pro Bold"/>
                <a:sym typeface="Source Sans Pro Bold"/>
              </a:rPr>
              <a:t>Most cust</a:t>
            </a:r>
            <a:r>
              <a:rPr lang="en-US" b="true" sz="2700">
                <a:solidFill>
                  <a:srgbClr val="FFFFFF"/>
                </a:solidFill>
                <a:latin typeface="Source Sans Pro Bold"/>
                <a:ea typeface="Source Sans Pro Bold"/>
                <a:cs typeface="Source Sans Pro Bold"/>
                <a:sym typeface="Source Sans Pro Bold"/>
              </a:rPr>
              <a:t>omers who make transactions are customers who have just graduated with a value of 50% or half of the data and usually already have sufficient expenses. For the least is the basic because usually at that time they still do not have an income and to make a purchase transaction most have to ask for money from their parents so that the expenses are less.</a:t>
            </a:r>
          </a:p>
        </p:txBody>
      </p:sp>
      <p:sp>
        <p:nvSpPr>
          <p:cNvPr name="TextBox 15" id="15"/>
          <p:cNvSpPr txBox="true"/>
          <p:nvPr/>
        </p:nvSpPr>
        <p:spPr>
          <a:xfrm rot="0">
            <a:off x="598556" y="1885180"/>
            <a:ext cx="10825121" cy="503555"/>
          </a:xfrm>
          <a:prstGeom prst="rect">
            <a:avLst/>
          </a:prstGeom>
        </p:spPr>
        <p:txBody>
          <a:bodyPr anchor="t" rtlCol="false" tIns="0" lIns="0" bIns="0" rIns="0">
            <a:spAutoFit/>
          </a:bodyPr>
          <a:lstStyle/>
          <a:p>
            <a:pPr algn="l">
              <a:lnSpc>
                <a:spcPts val="4000"/>
              </a:lnSpc>
            </a:pPr>
            <a:r>
              <a:rPr lang="en-US" sz="3200">
                <a:solidFill>
                  <a:srgbClr val="FFFFFF"/>
                </a:solidFill>
                <a:latin typeface="League Spartan"/>
                <a:ea typeface="League Spartan"/>
                <a:cs typeface="League Spartan"/>
                <a:sym typeface="League Spartan"/>
              </a:rPr>
              <a:t>WHAT EDUCATION DO MOST CUSTOMERS HAVE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4677440" y="1857895"/>
            <a:ext cx="5661931" cy="909280"/>
            <a:chOff x="0" y="0"/>
            <a:chExt cx="1491208" cy="239481"/>
          </a:xfrm>
        </p:grpSpPr>
        <p:sp>
          <p:nvSpPr>
            <p:cNvPr name="Freeform 6" id="6"/>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005359"/>
            </a:solidFill>
          </p:spPr>
        </p:sp>
        <p:sp>
          <p:nvSpPr>
            <p:cNvPr name="TextBox 7" id="7"/>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5370757" y="2226257"/>
            <a:ext cx="5509531" cy="324955"/>
            <a:chOff x="0" y="0"/>
            <a:chExt cx="1451070" cy="85585"/>
          </a:xfrm>
        </p:grpSpPr>
        <p:sp>
          <p:nvSpPr>
            <p:cNvPr name="Freeform 9" id="9"/>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FFFFFF"/>
            </a:solidFill>
          </p:spPr>
        </p:sp>
        <p:sp>
          <p:nvSpPr>
            <p:cNvPr name="TextBox 10" id="10"/>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4317100" y="2388735"/>
            <a:ext cx="8463721" cy="5808228"/>
          </a:xfrm>
          <a:custGeom>
            <a:avLst/>
            <a:gdLst/>
            <a:ahLst/>
            <a:cxnLst/>
            <a:rect r="r" b="b" t="t" l="l"/>
            <a:pathLst>
              <a:path h="5808228" w="8463721">
                <a:moveTo>
                  <a:pt x="0" y="0"/>
                </a:moveTo>
                <a:lnTo>
                  <a:pt x="8463720" y="0"/>
                </a:lnTo>
                <a:lnTo>
                  <a:pt x="8463720" y="5808228"/>
                </a:lnTo>
                <a:lnTo>
                  <a:pt x="0" y="5808228"/>
                </a:lnTo>
                <a:lnTo>
                  <a:pt x="0" y="0"/>
                </a:lnTo>
                <a:close/>
              </a:path>
            </a:pathLst>
          </a:custGeom>
          <a:blipFill>
            <a:blip r:embed="rId7"/>
            <a:stretch>
              <a:fillRect l="0" t="0" r="0" b="0"/>
            </a:stretch>
          </a:blipFill>
        </p:spPr>
      </p:sp>
      <p:sp>
        <p:nvSpPr>
          <p:cNvPr name="TextBox 12" id="12"/>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FFFFFF"/>
                </a:solidFill>
                <a:latin typeface="League Spartan"/>
                <a:ea typeface="League Spartan"/>
                <a:cs typeface="League Spartan"/>
                <a:sym typeface="League Spartan"/>
              </a:rPr>
              <a:t>11</a:t>
            </a:r>
          </a:p>
        </p:txBody>
      </p:sp>
      <p:sp>
        <p:nvSpPr>
          <p:cNvPr name="TextBox 13" id="13"/>
          <p:cNvSpPr txBox="true"/>
          <p:nvPr/>
        </p:nvSpPr>
        <p:spPr>
          <a:xfrm rot="0">
            <a:off x="598556" y="675862"/>
            <a:ext cx="14713396" cy="878840"/>
          </a:xfrm>
          <a:prstGeom prst="rect">
            <a:avLst/>
          </a:prstGeom>
        </p:spPr>
        <p:txBody>
          <a:bodyPr anchor="t" rtlCol="false" tIns="0" lIns="0" bIns="0" rIns="0">
            <a:spAutoFit/>
          </a:bodyPr>
          <a:lstStyle/>
          <a:p>
            <a:pPr algn="l">
              <a:lnSpc>
                <a:spcPts val="7000"/>
              </a:lnSpc>
            </a:pPr>
            <a:r>
              <a:rPr lang="en-US" sz="5600">
                <a:solidFill>
                  <a:srgbClr val="FFFFFF"/>
                </a:solidFill>
                <a:latin typeface="League Spartan"/>
                <a:ea typeface="League Spartan"/>
                <a:cs typeface="League Spartan"/>
                <a:sym typeface="League Spartan"/>
              </a:rPr>
              <a:t>EXPLORATORY DATA ANALYSIS (EDA)</a:t>
            </a:r>
          </a:p>
        </p:txBody>
      </p:sp>
      <p:sp>
        <p:nvSpPr>
          <p:cNvPr name="TextBox 14" id="14"/>
          <p:cNvSpPr txBox="true"/>
          <p:nvPr/>
        </p:nvSpPr>
        <p:spPr>
          <a:xfrm rot="0">
            <a:off x="2450391" y="8334964"/>
            <a:ext cx="12197139" cy="1637121"/>
          </a:xfrm>
          <a:prstGeom prst="rect">
            <a:avLst/>
          </a:prstGeom>
        </p:spPr>
        <p:txBody>
          <a:bodyPr anchor="t" rtlCol="false" tIns="0" lIns="0" bIns="0" rIns="0">
            <a:spAutoFit/>
          </a:bodyPr>
          <a:lstStyle/>
          <a:p>
            <a:pPr algn="just">
              <a:lnSpc>
                <a:spcPts val="3291"/>
              </a:lnSpc>
            </a:pPr>
            <a:r>
              <a:rPr lang="en-US" b="true" sz="2350">
                <a:solidFill>
                  <a:srgbClr val="FFFFFF"/>
                </a:solidFill>
                <a:latin typeface="Source Sans Pro Bold"/>
                <a:ea typeface="Source Sans Pro Bold"/>
                <a:cs typeface="Source Sans Pro Bold"/>
                <a:sym typeface="Source Sans Pro Bold"/>
              </a:rPr>
              <a:t>The most sales ar</a:t>
            </a:r>
            <a:r>
              <a:rPr lang="en-US" b="true" sz="2350">
                <a:solidFill>
                  <a:srgbClr val="FFFFFF"/>
                </a:solidFill>
                <a:latin typeface="Source Sans Pro Bold"/>
                <a:ea typeface="Source Sans Pro Bold"/>
                <a:cs typeface="Source Sans Pro Bold"/>
                <a:sym typeface="Source Sans Pro Bold"/>
              </a:rPr>
              <a:t>e products with the type of wine because most people like wine. The second is meat because meat is one of the food sources that are commonly eaten by many people. The least is the type of fruit because people don't like fruit where the taste can be sweet, sour, and bitter even though the nutrition is good and healthy.</a:t>
            </a:r>
          </a:p>
        </p:txBody>
      </p:sp>
      <p:sp>
        <p:nvSpPr>
          <p:cNvPr name="TextBox 15" id="15"/>
          <p:cNvSpPr txBox="true"/>
          <p:nvPr/>
        </p:nvSpPr>
        <p:spPr>
          <a:xfrm rot="0">
            <a:off x="598556" y="1885180"/>
            <a:ext cx="11422140" cy="503555"/>
          </a:xfrm>
          <a:prstGeom prst="rect">
            <a:avLst/>
          </a:prstGeom>
        </p:spPr>
        <p:txBody>
          <a:bodyPr anchor="t" rtlCol="false" tIns="0" lIns="0" bIns="0" rIns="0">
            <a:spAutoFit/>
          </a:bodyPr>
          <a:lstStyle/>
          <a:p>
            <a:pPr algn="l">
              <a:lnSpc>
                <a:spcPts val="4000"/>
              </a:lnSpc>
            </a:pPr>
            <a:r>
              <a:rPr lang="en-US" sz="3200">
                <a:solidFill>
                  <a:srgbClr val="FFFFFF"/>
                </a:solidFill>
                <a:latin typeface="League Spartan"/>
                <a:ea typeface="League Spartan"/>
                <a:cs typeface="League Spartan"/>
                <a:sym typeface="League Spartan"/>
              </a:rPr>
              <a:t>WHAT PRODUCTS DO CUSTOMERS BUY THE MOST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4677440" y="1857895"/>
            <a:ext cx="5661931" cy="909280"/>
            <a:chOff x="0" y="0"/>
            <a:chExt cx="1491208" cy="239481"/>
          </a:xfrm>
        </p:grpSpPr>
        <p:sp>
          <p:nvSpPr>
            <p:cNvPr name="Freeform 6" id="6"/>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005359"/>
            </a:solidFill>
          </p:spPr>
        </p:sp>
        <p:sp>
          <p:nvSpPr>
            <p:cNvPr name="TextBox 7" id="7"/>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5370757" y="2226257"/>
            <a:ext cx="5509531" cy="324955"/>
            <a:chOff x="0" y="0"/>
            <a:chExt cx="1451070" cy="85585"/>
          </a:xfrm>
        </p:grpSpPr>
        <p:sp>
          <p:nvSpPr>
            <p:cNvPr name="Freeform 9" id="9"/>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FFFFFF"/>
            </a:solidFill>
          </p:spPr>
        </p:sp>
        <p:sp>
          <p:nvSpPr>
            <p:cNvPr name="TextBox 10" id="10"/>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273631" y="2768874"/>
            <a:ext cx="7350112" cy="5673557"/>
          </a:xfrm>
          <a:custGeom>
            <a:avLst/>
            <a:gdLst/>
            <a:ahLst/>
            <a:cxnLst/>
            <a:rect r="r" b="b" t="t" l="l"/>
            <a:pathLst>
              <a:path h="5673557" w="7350112">
                <a:moveTo>
                  <a:pt x="0" y="0"/>
                </a:moveTo>
                <a:lnTo>
                  <a:pt x="7350112" y="0"/>
                </a:lnTo>
                <a:lnTo>
                  <a:pt x="7350112" y="5673557"/>
                </a:lnTo>
                <a:lnTo>
                  <a:pt x="0" y="5673557"/>
                </a:lnTo>
                <a:lnTo>
                  <a:pt x="0" y="0"/>
                </a:lnTo>
                <a:close/>
              </a:path>
            </a:pathLst>
          </a:custGeom>
          <a:blipFill>
            <a:blip r:embed="rId7"/>
            <a:stretch>
              <a:fillRect l="0" t="0" r="0" b="0"/>
            </a:stretch>
          </a:blipFill>
        </p:spPr>
      </p:sp>
      <p:sp>
        <p:nvSpPr>
          <p:cNvPr name="TextBox 12" id="12"/>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FFFFFF"/>
                </a:solidFill>
                <a:latin typeface="League Spartan"/>
                <a:ea typeface="League Spartan"/>
                <a:cs typeface="League Spartan"/>
                <a:sym typeface="League Spartan"/>
              </a:rPr>
              <a:t>12</a:t>
            </a:r>
          </a:p>
        </p:txBody>
      </p:sp>
      <p:sp>
        <p:nvSpPr>
          <p:cNvPr name="TextBox 13" id="13"/>
          <p:cNvSpPr txBox="true"/>
          <p:nvPr/>
        </p:nvSpPr>
        <p:spPr>
          <a:xfrm rot="0">
            <a:off x="598556" y="675862"/>
            <a:ext cx="14713396" cy="878840"/>
          </a:xfrm>
          <a:prstGeom prst="rect">
            <a:avLst/>
          </a:prstGeom>
        </p:spPr>
        <p:txBody>
          <a:bodyPr anchor="t" rtlCol="false" tIns="0" lIns="0" bIns="0" rIns="0">
            <a:spAutoFit/>
          </a:bodyPr>
          <a:lstStyle/>
          <a:p>
            <a:pPr algn="l">
              <a:lnSpc>
                <a:spcPts val="7000"/>
              </a:lnSpc>
            </a:pPr>
            <a:r>
              <a:rPr lang="en-US" sz="5600">
                <a:solidFill>
                  <a:srgbClr val="FFFFFF"/>
                </a:solidFill>
                <a:latin typeface="League Spartan"/>
                <a:ea typeface="League Spartan"/>
                <a:cs typeface="League Spartan"/>
                <a:sym typeface="League Spartan"/>
              </a:rPr>
              <a:t>EXPLORATORY DATA ANALYSIS (EDA)</a:t>
            </a:r>
          </a:p>
        </p:txBody>
      </p:sp>
      <p:sp>
        <p:nvSpPr>
          <p:cNvPr name="TextBox 14" id="14"/>
          <p:cNvSpPr txBox="true"/>
          <p:nvPr/>
        </p:nvSpPr>
        <p:spPr>
          <a:xfrm rot="0">
            <a:off x="9542556" y="6360266"/>
            <a:ext cx="5874865" cy="2082165"/>
          </a:xfrm>
          <a:prstGeom prst="rect">
            <a:avLst/>
          </a:prstGeom>
        </p:spPr>
        <p:txBody>
          <a:bodyPr anchor="t" rtlCol="false" tIns="0" lIns="0" bIns="0" rIns="0">
            <a:spAutoFit/>
          </a:bodyPr>
          <a:lstStyle/>
          <a:p>
            <a:pPr algn="just">
              <a:lnSpc>
                <a:spcPts val="3359"/>
              </a:lnSpc>
            </a:pPr>
            <a:r>
              <a:rPr lang="en-US" b="true" sz="2400">
                <a:solidFill>
                  <a:srgbClr val="FFFFFF"/>
                </a:solidFill>
                <a:latin typeface="Source Sans Pro Bold"/>
                <a:ea typeface="Source Sans Pro Bold"/>
                <a:cs typeface="Source Sans Pro Bold"/>
                <a:sym typeface="Source Sans Pro Bold"/>
              </a:rPr>
              <a:t>In a straight line gra</a:t>
            </a:r>
            <a:r>
              <a:rPr lang="en-US" b="true" sz="2400">
                <a:solidFill>
                  <a:srgbClr val="FFFFFF"/>
                </a:solidFill>
                <a:latin typeface="Source Sans Pro Bold"/>
                <a:ea typeface="Source Sans Pro Bold"/>
                <a:cs typeface="Source Sans Pro Bold"/>
                <a:sym typeface="Source Sans Pro Bold"/>
              </a:rPr>
              <a:t>ph, the higher the income, the higher the expenditure and if the income is low, the expenditure will also be low because it is necessary to save money.</a:t>
            </a:r>
          </a:p>
        </p:txBody>
      </p:sp>
      <p:sp>
        <p:nvSpPr>
          <p:cNvPr name="TextBox 15" id="15"/>
          <p:cNvSpPr txBox="true"/>
          <p:nvPr/>
        </p:nvSpPr>
        <p:spPr>
          <a:xfrm rot="0">
            <a:off x="598556" y="1894705"/>
            <a:ext cx="15584023" cy="429895"/>
          </a:xfrm>
          <a:prstGeom prst="rect">
            <a:avLst/>
          </a:prstGeom>
        </p:spPr>
        <p:txBody>
          <a:bodyPr anchor="t" rtlCol="false" tIns="0" lIns="0" bIns="0" rIns="0">
            <a:spAutoFit/>
          </a:bodyPr>
          <a:lstStyle/>
          <a:p>
            <a:pPr algn="l">
              <a:lnSpc>
                <a:spcPts val="3499"/>
              </a:lnSpc>
            </a:pPr>
            <a:r>
              <a:rPr lang="en-US" sz="2799">
                <a:solidFill>
                  <a:srgbClr val="FFFFFF"/>
                </a:solidFill>
                <a:latin typeface="League Spartan"/>
                <a:ea typeface="League Spartan"/>
                <a:cs typeface="League Spartan"/>
                <a:sym typeface="League Spartan"/>
              </a:rPr>
              <a:t>IS THERE A RELATIONSHIP BETWEEN CUSTOMER REVENUE AND TOTAL EXPENSES?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4677440" y="1857895"/>
            <a:ext cx="5661931" cy="909280"/>
            <a:chOff x="0" y="0"/>
            <a:chExt cx="1491208" cy="239481"/>
          </a:xfrm>
        </p:grpSpPr>
        <p:sp>
          <p:nvSpPr>
            <p:cNvPr name="Freeform 6" id="6"/>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005359"/>
            </a:solidFill>
          </p:spPr>
        </p:sp>
        <p:sp>
          <p:nvSpPr>
            <p:cNvPr name="TextBox 7" id="7"/>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5370757" y="2226257"/>
            <a:ext cx="5509531" cy="324955"/>
            <a:chOff x="0" y="0"/>
            <a:chExt cx="1451070" cy="85585"/>
          </a:xfrm>
        </p:grpSpPr>
        <p:sp>
          <p:nvSpPr>
            <p:cNvPr name="Freeform 9" id="9"/>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FFFFFF"/>
            </a:solidFill>
          </p:spPr>
        </p:sp>
        <p:sp>
          <p:nvSpPr>
            <p:cNvPr name="TextBox 10" id="10"/>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598556" y="2388735"/>
            <a:ext cx="9909650" cy="7602870"/>
          </a:xfrm>
          <a:custGeom>
            <a:avLst/>
            <a:gdLst/>
            <a:ahLst/>
            <a:cxnLst/>
            <a:rect r="r" b="b" t="t" l="l"/>
            <a:pathLst>
              <a:path h="7602870" w="9909650">
                <a:moveTo>
                  <a:pt x="0" y="0"/>
                </a:moveTo>
                <a:lnTo>
                  <a:pt x="9909650" y="0"/>
                </a:lnTo>
                <a:lnTo>
                  <a:pt x="9909650" y="7602870"/>
                </a:lnTo>
                <a:lnTo>
                  <a:pt x="0" y="7602870"/>
                </a:lnTo>
                <a:lnTo>
                  <a:pt x="0" y="0"/>
                </a:lnTo>
                <a:close/>
              </a:path>
            </a:pathLst>
          </a:custGeom>
          <a:blipFill>
            <a:blip r:embed="rId7"/>
            <a:stretch>
              <a:fillRect l="0" t="0" r="0" b="0"/>
            </a:stretch>
          </a:blipFill>
        </p:spPr>
      </p:sp>
      <p:sp>
        <p:nvSpPr>
          <p:cNvPr name="TextBox 12" id="12"/>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FFFFFF"/>
                </a:solidFill>
                <a:latin typeface="League Spartan"/>
                <a:ea typeface="League Spartan"/>
                <a:cs typeface="League Spartan"/>
                <a:sym typeface="League Spartan"/>
              </a:rPr>
              <a:t>12</a:t>
            </a:r>
          </a:p>
        </p:txBody>
      </p:sp>
      <p:sp>
        <p:nvSpPr>
          <p:cNvPr name="TextBox 13" id="13"/>
          <p:cNvSpPr txBox="true"/>
          <p:nvPr/>
        </p:nvSpPr>
        <p:spPr>
          <a:xfrm rot="0">
            <a:off x="598556" y="675862"/>
            <a:ext cx="14713396" cy="878840"/>
          </a:xfrm>
          <a:prstGeom prst="rect">
            <a:avLst/>
          </a:prstGeom>
        </p:spPr>
        <p:txBody>
          <a:bodyPr anchor="t" rtlCol="false" tIns="0" lIns="0" bIns="0" rIns="0">
            <a:spAutoFit/>
          </a:bodyPr>
          <a:lstStyle/>
          <a:p>
            <a:pPr algn="l">
              <a:lnSpc>
                <a:spcPts val="7000"/>
              </a:lnSpc>
            </a:pPr>
            <a:r>
              <a:rPr lang="en-US" sz="5600">
                <a:solidFill>
                  <a:srgbClr val="FFFFFF"/>
                </a:solidFill>
                <a:latin typeface="League Spartan"/>
                <a:ea typeface="League Spartan"/>
                <a:cs typeface="League Spartan"/>
                <a:sym typeface="League Spartan"/>
              </a:rPr>
              <a:t>EXPLORATORY DATA ANALYSIS (EDA)</a:t>
            </a:r>
          </a:p>
        </p:txBody>
      </p:sp>
      <p:sp>
        <p:nvSpPr>
          <p:cNvPr name="TextBox 14" id="14"/>
          <p:cNvSpPr txBox="true"/>
          <p:nvPr/>
        </p:nvSpPr>
        <p:spPr>
          <a:xfrm rot="0">
            <a:off x="10714573" y="4958101"/>
            <a:ext cx="5874865" cy="3758565"/>
          </a:xfrm>
          <a:prstGeom prst="rect">
            <a:avLst/>
          </a:prstGeom>
        </p:spPr>
        <p:txBody>
          <a:bodyPr anchor="t" rtlCol="false" tIns="0" lIns="0" bIns="0" rIns="0">
            <a:spAutoFit/>
          </a:bodyPr>
          <a:lstStyle/>
          <a:p>
            <a:pPr algn="just">
              <a:lnSpc>
                <a:spcPts val="3359"/>
              </a:lnSpc>
            </a:pPr>
            <a:r>
              <a:rPr lang="en-US" b="true" sz="2400">
                <a:solidFill>
                  <a:srgbClr val="FFFFFF"/>
                </a:solidFill>
                <a:latin typeface="Source Sans Pro Bold"/>
                <a:ea typeface="Source Sans Pro Bold"/>
                <a:cs typeface="Source Sans Pro Bold"/>
                <a:sym typeface="Source Sans Pro Bold"/>
              </a:rPr>
              <a:t>There are correlated features are some products sold such as fish, gold, fruit, and</a:t>
            </a:r>
            <a:r>
              <a:rPr lang="en-US" b="true" sz="2400">
                <a:solidFill>
                  <a:srgbClr val="FFFFFF"/>
                </a:solidFill>
                <a:latin typeface="Source Sans Pro Bold"/>
                <a:ea typeface="Source Sans Pro Bold"/>
                <a:cs typeface="Source Sans Pro Bold"/>
                <a:sym typeface="Source Sans Pro Bold"/>
              </a:rPr>
              <a:t> others because these products can be added together to determine the total price of all products purchased. The income feature also shows some correlations such as rising income will also buy more often from the catalog, but less often to view the company's website.</a:t>
            </a:r>
          </a:p>
        </p:txBody>
      </p:sp>
      <p:sp>
        <p:nvSpPr>
          <p:cNvPr name="TextBox 15" id="15"/>
          <p:cNvSpPr txBox="true"/>
          <p:nvPr/>
        </p:nvSpPr>
        <p:spPr>
          <a:xfrm rot="0">
            <a:off x="598556" y="1885180"/>
            <a:ext cx="14480456" cy="384810"/>
          </a:xfrm>
          <a:prstGeom prst="rect">
            <a:avLst/>
          </a:prstGeom>
        </p:spPr>
        <p:txBody>
          <a:bodyPr anchor="t" rtlCol="false" tIns="0" lIns="0" bIns="0" rIns="0">
            <a:spAutoFit/>
          </a:bodyPr>
          <a:lstStyle/>
          <a:p>
            <a:pPr algn="l">
              <a:lnSpc>
                <a:spcPts val="3000"/>
              </a:lnSpc>
            </a:pPr>
            <a:r>
              <a:rPr lang="en-US" sz="2400">
                <a:solidFill>
                  <a:srgbClr val="FFFFFF"/>
                </a:solidFill>
                <a:latin typeface="League Spartan"/>
                <a:ea typeface="League Spartan"/>
                <a:cs typeface="League Spartan"/>
                <a:sym typeface="League Spartan"/>
              </a:rPr>
              <a:t>BASED ON THE CORRELATION RESULTS, WHICH FEATURES ARE THE MOST CORRELATED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571471" y="0"/>
            <a:ext cx="2716529" cy="3507462"/>
          </a:xfrm>
          <a:custGeom>
            <a:avLst/>
            <a:gdLst/>
            <a:ahLst/>
            <a:cxnLst/>
            <a:rect r="r" b="b" t="t" l="l"/>
            <a:pathLst>
              <a:path h="3507462" w="2716529">
                <a:moveTo>
                  <a:pt x="0" y="3507462"/>
                </a:moveTo>
                <a:lnTo>
                  <a:pt x="2716529" y="3507462"/>
                </a:lnTo>
                <a:lnTo>
                  <a:pt x="2716529" y="0"/>
                </a:lnTo>
                <a:lnTo>
                  <a:pt x="0" y="0"/>
                </a:lnTo>
                <a:lnTo>
                  <a:pt x="0" y="350746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833843" y="2881641"/>
            <a:ext cx="10092374" cy="5147111"/>
          </a:xfrm>
          <a:custGeom>
            <a:avLst/>
            <a:gdLst/>
            <a:ahLst/>
            <a:cxnLst/>
            <a:rect r="r" b="b" t="t" l="l"/>
            <a:pathLst>
              <a:path h="5147111" w="10092374">
                <a:moveTo>
                  <a:pt x="0" y="0"/>
                </a:moveTo>
                <a:lnTo>
                  <a:pt x="10092374" y="0"/>
                </a:lnTo>
                <a:lnTo>
                  <a:pt x="10092374" y="5147110"/>
                </a:lnTo>
                <a:lnTo>
                  <a:pt x="0" y="5147110"/>
                </a:lnTo>
                <a:lnTo>
                  <a:pt x="0" y="0"/>
                </a:lnTo>
                <a:close/>
              </a:path>
            </a:pathLst>
          </a:custGeom>
          <a:blipFill>
            <a:blip r:embed="rId7"/>
            <a:stretch>
              <a:fillRect l="0" t="0" r="0" b="0"/>
            </a:stretch>
          </a:blipFill>
        </p:spPr>
      </p:sp>
      <p:sp>
        <p:nvSpPr>
          <p:cNvPr name="TextBox 7" id="7"/>
          <p:cNvSpPr txBox="true"/>
          <p:nvPr/>
        </p:nvSpPr>
        <p:spPr>
          <a:xfrm rot="0">
            <a:off x="16219581" y="9096375"/>
            <a:ext cx="1039719" cy="631145"/>
          </a:xfrm>
          <a:prstGeom prst="rect">
            <a:avLst/>
          </a:prstGeom>
        </p:spPr>
        <p:txBody>
          <a:bodyPr anchor="t" rtlCol="false" tIns="0" lIns="0" bIns="0" rIns="0">
            <a:spAutoFit/>
          </a:bodyPr>
          <a:lstStyle/>
          <a:p>
            <a:pPr algn="ctr">
              <a:lnSpc>
                <a:spcPts val="5112"/>
              </a:lnSpc>
            </a:pPr>
            <a:r>
              <a:rPr lang="en-US" sz="3651">
                <a:solidFill>
                  <a:srgbClr val="005359"/>
                </a:solidFill>
                <a:latin typeface="League Spartan"/>
                <a:ea typeface="League Spartan"/>
                <a:cs typeface="League Spartan"/>
                <a:sym typeface="League Spartan"/>
              </a:rPr>
              <a:t>14</a:t>
            </a:r>
          </a:p>
        </p:txBody>
      </p:sp>
      <p:sp>
        <p:nvSpPr>
          <p:cNvPr name="TextBox 8" id="8"/>
          <p:cNvSpPr txBox="true"/>
          <p:nvPr/>
        </p:nvSpPr>
        <p:spPr>
          <a:xfrm rot="0">
            <a:off x="1457329" y="1000125"/>
            <a:ext cx="11692300" cy="668655"/>
          </a:xfrm>
          <a:prstGeom prst="rect">
            <a:avLst/>
          </a:prstGeom>
        </p:spPr>
        <p:txBody>
          <a:bodyPr anchor="t" rtlCol="false" tIns="0" lIns="0" bIns="0" rIns="0">
            <a:spAutoFit/>
          </a:bodyPr>
          <a:lstStyle/>
          <a:p>
            <a:pPr algn="l">
              <a:lnSpc>
                <a:spcPts val="5250"/>
              </a:lnSpc>
            </a:pPr>
            <a:r>
              <a:rPr lang="en-US" sz="4200">
                <a:solidFill>
                  <a:srgbClr val="FFFFFF"/>
                </a:solidFill>
                <a:latin typeface="League Spartan"/>
                <a:ea typeface="League Spartan"/>
                <a:cs typeface="League Spartan"/>
                <a:sym typeface="League Spartan"/>
              </a:rPr>
              <a:t>DETERMINING THE NUMBER OF CLUSTERS</a:t>
            </a:r>
          </a:p>
        </p:txBody>
      </p:sp>
      <p:sp>
        <p:nvSpPr>
          <p:cNvPr name="TextBox 9" id="9"/>
          <p:cNvSpPr txBox="true"/>
          <p:nvPr/>
        </p:nvSpPr>
        <p:spPr>
          <a:xfrm rot="0">
            <a:off x="1457329" y="2160727"/>
            <a:ext cx="4576070" cy="384810"/>
          </a:xfrm>
          <a:prstGeom prst="rect">
            <a:avLst/>
          </a:prstGeom>
        </p:spPr>
        <p:txBody>
          <a:bodyPr anchor="t" rtlCol="false" tIns="0" lIns="0" bIns="0" rIns="0">
            <a:spAutoFit/>
          </a:bodyPr>
          <a:lstStyle/>
          <a:p>
            <a:pPr algn="l">
              <a:lnSpc>
                <a:spcPts val="3000"/>
              </a:lnSpc>
            </a:pPr>
            <a:r>
              <a:rPr lang="en-US" sz="2400">
                <a:solidFill>
                  <a:srgbClr val="FFFFFF"/>
                </a:solidFill>
                <a:latin typeface="League Spartan"/>
                <a:ea typeface="League Spartan"/>
                <a:cs typeface="League Spartan"/>
                <a:sym typeface="League Spartan"/>
              </a:rPr>
              <a:t>ELBOW METHOD (INERTIA)</a:t>
            </a:r>
          </a:p>
        </p:txBody>
      </p:sp>
      <p:sp>
        <p:nvSpPr>
          <p:cNvPr name="TextBox 10" id="10"/>
          <p:cNvSpPr txBox="true"/>
          <p:nvPr/>
        </p:nvSpPr>
        <p:spPr>
          <a:xfrm rot="0">
            <a:off x="3745364" y="8314501"/>
            <a:ext cx="10180853" cy="824865"/>
          </a:xfrm>
          <a:prstGeom prst="rect">
            <a:avLst/>
          </a:prstGeom>
        </p:spPr>
        <p:txBody>
          <a:bodyPr anchor="t" rtlCol="false" tIns="0" lIns="0" bIns="0" rIns="0">
            <a:spAutoFit/>
          </a:bodyPr>
          <a:lstStyle/>
          <a:p>
            <a:pPr algn="just">
              <a:lnSpc>
                <a:spcPts val="3359"/>
              </a:lnSpc>
            </a:pPr>
            <a:r>
              <a:rPr lang="en-US" b="true" sz="2400">
                <a:solidFill>
                  <a:srgbClr val="FFFFFF"/>
                </a:solidFill>
                <a:latin typeface="Source Sans Pro Bold"/>
                <a:ea typeface="Source Sans Pro Bold"/>
                <a:cs typeface="Source Sans Pro Bold"/>
                <a:sym typeface="Source Sans Pro Bold"/>
              </a:rPr>
              <a:t>There is a slightly sharp elbow at a</a:t>
            </a:r>
            <a:r>
              <a:rPr lang="en-US" b="true" sz="2400">
                <a:solidFill>
                  <a:srgbClr val="FFFFFF"/>
                </a:solidFill>
                <a:latin typeface="Source Sans Pro Bold"/>
                <a:ea typeface="Source Sans Pro Bold"/>
                <a:cs typeface="Source Sans Pro Bold"/>
                <a:sym typeface="Source Sans Pro Bold"/>
              </a:rPr>
              <a:t> value of 2 or 3 which is useful as a reference for determining the number of clusters to be used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5571471" y="0"/>
            <a:ext cx="2716529" cy="3507462"/>
          </a:xfrm>
          <a:custGeom>
            <a:avLst/>
            <a:gdLst/>
            <a:ahLst/>
            <a:cxnLst/>
            <a:rect r="r" b="b" t="t" l="l"/>
            <a:pathLst>
              <a:path h="3507462" w="2716529">
                <a:moveTo>
                  <a:pt x="0" y="3507462"/>
                </a:moveTo>
                <a:lnTo>
                  <a:pt x="2716529" y="3507462"/>
                </a:lnTo>
                <a:lnTo>
                  <a:pt x="2716529" y="0"/>
                </a:lnTo>
                <a:lnTo>
                  <a:pt x="0" y="0"/>
                </a:lnTo>
                <a:lnTo>
                  <a:pt x="0" y="350746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998954" y="2699342"/>
            <a:ext cx="6505148" cy="4888316"/>
          </a:xfrm>
          <a:custGeom>
            <a:avLst/>
            <a:gdLst/>
            <a:ahLst/>
            <a:cxnLst/>
            <a:rect r="r" b="b" t="t" l="l"/>
            <a:pathLst>
              <a:path h="4888316" w="6505148">
                <a:moveTo>
                  <a:pt x="0" y="0"/>
                </a:moveTo>
                <a:lnTo>
                  <a:pt x="6505149" y="0"/>
                </a:lnTo>
                <a:lnTo>
                  <a:pt x="6505149" y="4888316"/>
                </a:lnTo>
                <a:lnTo>
                  <a:pt x="0" y="4888316"/>
                </a:lnTo>
                <a:lnTo>
                  <a:pt x="0" y="0"/>
                </a:lnTo>
                <a:close/>
              </a:path>
            </a:pathLst>
          </a:custGeom>
          <a:blipFill>
            <a:blip r:embed="rId7"/>
            <a:stretch>
              <a:fillRect l="0" t="0" r="0" b="0"/>
            </a:stretch>
          </a:blipFill>
        </p:spPr>
      </p:sp>
      <p:sp>
        <p:nvSpPr>
          <p:cNvPr name="TextBox 7" id="7"/>
          <p:cNvSpPr txBox="true"/>
          <p:nvPr/>
        </p:nvSpPr>
        <p:spPr>
          <a:xfrm rot="0">
            <a:off x="16219581" y="9096375"/>
            <a:ext cx="1039719" cy="631145"/>
          </a:xfrm>
          <a:prstGeom prst="rect">
            <a:avLst/>
          </a:prstGeom>
        </p:spPr>
        <p:txBody>
          <a:bodyPr anchor="t" rtlCol="false" tIns="0" lIns="0" bIns="0" rIns="0">
            <a:spAutoFit/>
          </a:bodyPr>
          <a:lstStyle/>
          <a:p>
            <a:pPr algn="ctr">
              <a:lnSpc>
                <a:spcPts val="5112"/>
              </a:lnSpc>
            </a:pPr>
            <a:r>
              <a:rPr lang="en-US" sz="3651">
                <a:solidFill>
                  <a:srgbClr val="005359"/>
                </a:solidFill>
                <a:latin typeface="League Spartan"/>
                <a:ea typeface="League Spartan"/>
                <a:cs typeface="League Spartan"/>
                <a:sym typeface="League Spartan"/>
              </a:rPr>
              <a:t>15</a:t>
            </a:r>
          </a:p>
        </p:txBody>
      </p:sp>
      <p:sp>
        <p:nvSpPr>
          <p:cNvPr name="TextBox 8" id="8"/>
          <p:cNvSpPr txBox="true"/>
          <p:nvPr/>
        </p:nvSpPr>
        <p:spPr>
          <a:xfrm rot="0">
            <a:off x="1457329" y="1000125"/>
            <a:ext cx="11692300" cy="668655"/>
          </a:xfrm>
          <a:prstGeom prst="rect">
            <a:avLst/>
          </a:prstGeom>
        </p:spPr>
        <p:txBody>
          <a:bodyPr anchor="t" rtlCol="false" tIns="0" lIns="0" bIns="0" rIns="0">
            <a:spAutoFit/>
          </a:bodyPr>
          <a:lstStyle/>
          <a:p>
            <a:pPr algn="l">
              <a:lnSpc>
                <a:spcPts val="5250"/>
              </a:lnSpc>
            </a:pPr>
            <a:r>
              <a:rPr lang="en-US" sz="4200">
                <a:solidFill>
                  <a:srgbClr val="FFFFFF"/>
                </a:solidFill>
                <a:latin typeface="League Spartan"/>
                <a:ea typeface="League Spartan"/>
                <a:cs typeface="League Spartan"/>
                <a:sym typeface="League Spartan"/>
              </a:rPr>
              <a:t>DETERMINING THE NUMBER OF CLUSTERS</a:t>
            </a:r>
          </a:p>
        </p:txBody>
      </p:sp>
      <p:sp>
        <p:nvSpPr>
          <p:cNvPr name="TextBox 9" id="9"/>
          <p:cNvSpPr txBox="true"/>
          <p:nvPr/>
        </p:nvSpPr>
        <p:spPr>
          <a:xfrm rot="0">
            <a:off x="1457329" y="2160727"/>
            <a:ext cx="4576070" cy="384810"/>
          </a:xfrm>
          <a:prstGeom prst="rect">
            <a:avLst/>
          </a:prstGeom>
        </p:spPr>
        <p:txBody>
          <a:bodyPr anchor="t" rtlCol="false" tIns="0" lIns="0" bIns="0" rIns="0">
            <a:spAutoFit/>
          </a:bodyPr>
          <a:lstStyle/>
          <a:p>
            <a:pPr algn="l">
              <a:lnSpc>
                <a:spcPts val="3000"/>
              </a:lnSpc>
            </a:pPr>
            <a:r>
              <a:rPr lang="en-US" sz="2400">
                <a:solidFill>
                  <a:srgbClr val="FFFFFF"/>
                </a:solidFill>
                <a:latin typeface="League Spartan"/>
                <a:ea typeface="League Spartan"/>
                <a:cs typeface="League Spartan"/>
                <a:sym typeface="League Spartan"/>
              </a:rPr>
              <a:t>SILHOUETTE SCORE</a:t>
            </a:r>
          </a:p>
        </p:txBody>
      </p:sp>
      <p:sp>
        <p:nvSpPr>
          <p:cNvPr name="TextBox 10" id="10"/>
          <p:cNvSpPr txBox="true"/>
          <p:nvPr/>
        </p:nvSpPr>
        <p:spPr>
          <a:xfrm rot="0">
            <a:off x="3745364" y="7771187"/>
            <a:ext cx="10180853" cy="2082165"/>
          </a:xfrm>
          <a:prstGeom prst="rect">
            <a:avLst/>
          </a:prstGeom>
        </p:spPr>
        <p:txBody>
          <a:bodyPr anchor="t" rtlCol="false" tIns="0" lIns="0" bIns="0" rIns="0">
            <a:spAutoFit/>
          </a:bodyPr>
          <a:lstStyle/>
          <a:p>
            <a:pPr algn="just">
              <a:lnSpc>
                <a:spcPts val="3359"/>
              </a:lnSpc>
            </a:pPr>
            <a:r>
              <a:rPr lang="en-US" b="true" sz="2400">
                <a:solidFill>
                  <a:srgbClr val="FFFFFF"/>
                </a:solidFill>
                <a:latin typeface="Source Sans Pro Bold"/>
                <a:ea typeface="Source Sans Pro Bold"/>
                <a:cs typeface="Source Sans Pro Bold"/>
                <a:sym typeface="Source Sans Pro Bold"/>
              </a:rPr>
              <a:t>From the results on the silhouette score graph, it can be determined that the</a:t>
            </a:r>
            <a:r>
              <a:rPr lang="en-US" b="true" sz="2400">
                <a:solidFill>
                  <a:srgbClr val="FFFFFF"/>
                </a:solidFill>
                <a:latin typeface="Source Sans Pro Bold"/>
                <a:ea typeface="Source Sans Pro Bold"/>
                <a:cs typeface="Source Sans Pro Bold"/>
                <a:sym typeface="Source Sans Pro Bold"/>
              </a:rPr>
              <a:t> cluster can be 2 or 3 because both values ​​are the highest on the graph. But in terms of customer segmentation, it will take 3 clusters because if with 2 clusters it is too simple and only like the customer is active and inactive.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FFFFF"/>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5400000">
            <a:off x="14677440" y="1857895"/>
            <a:ext cx="5661931" cy="909280"/>
            <a:chOff x="0" y="0"/>
            <a:chExt cx="1491208" cy="239481"/>
          </a:xfrm>
        </p:grpSpPr>
        <p:sp>
          <p:nvSpPr>
            <p:cNvPr name="Freeform 9" id="9"/>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017077"/>
            </a:solidFill>
          </p:spPr>
        </p:sp>
        <p:sp>
          <p:nvSpPr>
            <p:cNvPr name="TextBox 10" id="10"/>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5400000">
            <a:off x="15370757" y="2226257"/>
            <a:ext cx="5509531" cy="324955"/>
            <a:chOff x="0" y="0"/>
            <a:chExt cx="1451070" cy="85585"/>
          </a:xfrm>
        </p:grpSpPr>
        <p:sp>
          <p:nvSpPr>
            <p:cNvPr name="Freeform 12" id="12"/>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CFC5C4"/>
            </a:solidFill>
          </p:spPr>
        </p:sp>
        <p:sp>
          <p:nvSpPr>
            <p:cNvPr name="TextBox 13" id="13"/>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4" id="14"/>
          <p:cNvSpPr/>
          <p:nvPr/>
        </p:nvSpPr>
        <p:spPr>
          <a:xfrm flipH="false" flipV="false" rot="0">
            <a:off x="9829673" y="2553136"/>
            <a:ext cx="6777795" cy="5180729"/>
          </a:xfrm>
          <a:custGeom>
            <a:avLst/>
            <a:gdLst/>
            <a:ahLst/>
            <a:cxnLst/>
            <a:rect r="r" b="b" t="t" l="l"/>
            <a:pathLst>
              <a:path h="5180729" w="6777795">
                <a:moveTo>
                  <a:pt x="0" y="0"/>
                </a:moveTo>
                <a:lnTo>
                  <a:pt x="6777795" y="0"/>
                </a:lnTo>
                <a:lnTo>
                  <a:pt x="6777795" y="5180728"/>
                </a:lnTo>
                <a:lnTo>
                  <a:pt x="0" y="5180728"/>
                </a:lnTo>
                <a:lnTo>
                  <a:pt x="0" y="0"/>
                </a:lnTo>
                <a:close/>
              </a:path>
            </a:pathLst>
          </a:custGeom>
          <a:blipFill>
            <a:blip r:embed="rId7"/>
            <a:stretch>
              <a:fillRect l="0" t="0" r="0" b="0"/>
            </a:stretch>
          </a:blipFill>
        </p:spPr>
      </p:sp>
      <p:sp>
        <p:nvSpPr>
          <p:cNvPr name="TextBox 15" id="15"/>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FFFFFF"/>
                </a:solidFill>
                <a:latin typeface="League Spartan"/>
                <a:ea typeface="League Spartan"/>
                <a:cs typeface="League Spartan"/>
                <a:sym typeface="League Spartan"/>
              </a:rPr>
              <a:t>16</a:t>
            </a:r>
          </a:p>
        </p:txBody>
      </p:sp>
      <p:sp>
        <p:nvSpPr>
          <p:cNvPr name="TextBox 16" id="16"/>
          <p:cNvSpPr txBox="true"/>
          <p:nvPr/>
        </p:nvSpPr>
        <p:spPr>
          <a:xfrm rot="0">
            <a:off x="1173914" y="1415915"/>
            <a:ext cx="6460744" cy="1764665"/>
          </a:xfrm>
          <a:prstGeom prst="rect">
            <a:avLst/>
          </a:prstGeom>
        </p:spPr>
        <p:txBody>
          <a:bodyPr anchor="t" rtlCol="false" tIns="0" lIns="0" bIns="0" rIns="0">
            <a:spAutoFit/>
          </a:bodyPr>
          <a:lstStyle/>
          <a:p>
            <a:pPr algn="l">
              <a:lnSpc>
                <a:spcPts val="7000"/>
              </a:lnSpc>
            </a:pPr>
            <a:r>
              <a:rPr lang="en-US" sz="5600">
                <a:solidFill>
                  <a:srgbClr val="FFFFFF"/>
                </a:solidFill>
                <a:latin typeface="League Spartan"/>
                <a:ea typeface="League Spartan"/>
                <a:cs typeface="League Spartan"/>
                <a:sym typeface="League Spartan"/>
              </a:rPr>
              <a:t>CLU</a:t>
            </a:r>
            <a:r>
              <a:rPr lang="en-US" b="true" sz="5600">
                <a:solidFill>
                  <a:srgbClr val="FFFFFF"/>
                </a:solidFill>
                <a:latin typeface="League Spartan"/>
                <a:ea typeface="League Spartan"/>
                <a:cs typeface="League Spartan"/>
                <a:sym typeface="League Spartan"/>
              </a:rPr>
              <a:t>STER VISUALIZATION</a:t>
            </a:r>
          </a:p>
        </p:txBody>
      </p:sp>
      <p:sp>
        <p:nvSpPr>
          <p:cNvPr name="TextBox 17" id="17"/>
          <p:cNvSpPr txBox="true"/>
          <p:nvPr/>
        </p:nvSpPr>
        <p:spPr>
          <a:xfrm rot="0">
            <a:off x="1028700" y="4137330"/>
            <a:ext cx="7702828" cy="1847659"/>
          </a:xfrm>
          <a:prstGeom prst="rect">
            <a:avLst/>
          </a:prstGeom>
        </p:spPr>
        <p:txBody>
          <a:bodyPr anchor="t" rtlCol="false" tIns="0" lIns="0" bIns="0" rIns="0">
            <a:spAutoFit/>
          </a:bodyPr>
          <a:lstStyle/>
          <a:p>
            <a:pPr algn="just">
              <a:lnSpc>
                <a:spcPts val="3685"/>
              </a:lnSpc>
            </a:pPr>
            <a:r>
              <a:rPr lang="en-US" b="true" sz="2632">
                <a:solidFill>
                  <a:srgbClr val="FFFFFF"/>
                </a:solidFill>
                <a:latin typeface="Source Sans Pro Bold"/>
                <a:ea typeface="Source Sans Pro Bold"/>
                <a:cs typeface="Source Sans Pro Bold"/>
                <a:sym typeface="Source Sans Pro Bold"/>
              </a:rPr>
              <a:t>After determining the division of clusters into 3, a scatterplot graph can be obtained and it has been successful in separating each customer group into 3 clusters.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36007" y="496888"/>
            <a:ext cx="9344607" cy="1025525"/>
          </a:xfrm>
          <a:prstGeom prst="rect">
            <a:avLst/>
          </a:prstGeom>
        </p:spPr>
        <p:txBody>
          <a:bodyPr anchor="t" rtlCol="false" tIns="0" lIns="0" bIns="0" rIns="0">
            <a:spAutoFit/>
          </a:bodyPr>
          <a:lstStyle/>
          <a:p>
            <a:pPr algn="just">
              <a:lnSpc>
                <a:spcPts val="8125"/>
              </a:lnSpc>
            </a:pPr>
            <a:r>
              <a:rPr lang="en-US" sz="6500">
                <a:solidFill>
                  <a:srgbClr val="FFFFFF"/>
                </a:solidFill>
                <a:latin typeface="League Spartan"/>
                <a:ea typeface="League Spartan"/>
                <a:cs typeface="League Spartan"/>
                <a:sym typeface="League Spartan"/>
              </a:rPr>
              <a:t>THE CLUSTER RESULT</a:t>
            </a:r>
          </a:p>
        </p:txBody>
      </p:sp>
      <p:sp>
        <p:nvSpPr>
          <p:cNvPr name="TextBox 5" id="5"/>
          <p:cNvSpPr txBox="true"/>
          <p:nvPr/>
        </p:nvSpPr>
        <p:spPr>
          <a:xfrm rot="0">
            <a:off x="2706308" y="4485550"/>
            <a:ext cx="13271603" cy="3794409"/>
          </a:xfrm>
          <a:prstGeom prst="rect">
            <a:avLst/>
          </a:prstGeom>
        </p:spPr>
        <p:txBody>
          <a:bodyPr anchor="t" rtlCol="false" tIns="0" lIns="0" bIns="0" rIns="0">
            <a:spAutoFit/>
          </a:bodyPr>
          <a:lstStyle/>
          <a:p>
            <a:pPr algn="just">
              <a:lnSpc>
                <a:spcPts val="3790"/>
              </a:lnSpc>
            </a:pPr>
            <a:r>
              <a:rPr lang="en-US" b="true" sz="2707">
                <a:solidFill>
                  <a:srgbClr val="FFFFFF"/>
                </a:solidFill>
                <a:latin typeface="Source Sans Pro Bold"/>
                <a:ea typeface="Source Sans Pro Bold"/>
                <a:cs typeface="Source Sans Pro Bold"/>
                <a:sym typeface="Source Sans Pro Bold"/>
              </a:rPr>
              <a:t>Based o</a:t>
            </a:r>
            <a:r>
              <a:rPr lang="en-US" b="true" sz="2707">
                <a:solidFill>
                  <a:srgbClr val="FFFFFF"/>
                </a:solidFill>
                <a:latin typeface="Source Sans Pro Bold"/>
                <a:ea typeface="Source Sans Pro Bold"/>
                <a:cs typeface="Source Sans Pro Bold"/>
                <a:sym typeface="Source Sans Pro Bold"/>
              </a:rPr>
              <a:t>n the cluster division, it has been divided into:</a:t>
            </a:r>
          </a:p>
          <a:p>
            <a:pPr algn="just">
              <a:lnSpc>
                <a:spcPts val="3790"/>
              </a:lnSpc>
            </a:pPr>
            <a:r>
              <a:rPr lang="en-US" b="true" sz="2707">
                <a:solidFill>
                  <a:srgbClr val="FFFFFF"/>
                </a:solidFill>
                <a:latin typeface="Source Sans Pro Bold"/>
                <a:ea typeface="Source Sans Pro Bold"/>
                <a:cs typeface="Source Sans Pro Bold"/>
                <a:sym typeface="Source Sans Pro Bold"/>
              </a:rPr>
              <a:t>- Cluster 0 : Customers who have many children, moderate income, and moderate product purchases. Cluster 0 is for customers with families and can be given for family promos.</a:t>
            </a:r>
          </a:p>
          <a:p>
            <a:pPr algn="just">
              <a:lnSpc>
                <a:spcPts val="3790"/>
              </a:lnSpc>
            </a:pPr>
            <a:r>
              <a:rPr lang="en-US" b="true" sz="2707">
                <a:solidFill>
                  <a:srgbClr val="FFFFFF"/>
                </a:solidFill>
                <a:latin typeface="Source Sans Pro Bold"/>
                <a:ea typeface="Source Sans Pro Bold"/>
                <a:cs typeface="Source Sans Pro Bold"/>
                <a:sym typeface="Source Sans Pro Bold"/>
              </a:rPr>
              <a:t>- Cluster 1 : Customers with large incomes and high product purchases. Cluster 1 is for premium customers and can be given exclusive products.</a:t>
            </a:r>
          </a:p>
          <a:p>
            <a:pPr algn="just">
              <a:lnSpc>
                <a:spcPts val="3790"/>
              </a:lnSpc>
            </a:pPr>
            <a:r>
              <a:rPr lang="en-US" b="true" sz="2707">
                <a:solidFill>
                  <a:srgbClr val="FFFFFF"/>
                </a:solidFill>
                <a:latin typeface="Source Sans Pro Bold"/>
                <a:ea typeface="Source Sans Pro Bold"/>
                <a:cs typeface="Source Sans Pro Bold"/>
                <a:sym typeface="Source Sans Pro Bold"/>
              </a:rPr>
              <a:t>- Cluster 2 : Customers who have low incomes, and few product purchases. Cluster 2 is for frugal customers and can be given price discounts.</a:t>
            </a:r>
          </a:p>
        </p:txBody>
      </p:sp>
      <p:sp>
        <p:nvSpPr>
          <p:cNvPr name="Freeform 6" id="6"/>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0" y="4533175"/>
            <a:ext cx="4363243" cy="5633626"/>
          </a:xfrm>
          <a:custGeom>
            <a:avLst/>
            <a:gdLst/>
            <a:ahLst/>
            <a:cxnLst/>
            <a:rect r="r" b="b" t="t" l="l"/>
            <a:pathLst>
              <a:path h="5633626" w="4363243">
                <a:moveTo>
                  <a:pt x="4363243" y="0"/>
                </a:moveTo>
                <a:lnTo>
                  <a:pt x="0" y="0"/>
                </a:lnTo>
                <a:lnTo>
                  <a:pt x="0" y="5633626"/>
                </a:lnTo>
                <a:lnTo>
                  <a:pt x="4363243" y="5633626"/>
                </a:lnTo>
                <a:lnTo>
                  <a:pt x="43632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983649" y="2165345"/>
            <a:ext cx="12320703" cy="1724898"/>
          </a:xfrm>
          <a:custGeom>
            <a:avLst/>
            <a:gdLst/>
            <a:ahLst/>
            <a:cxnLst/>
            <a:rect r="r" b="b" t="t" l="l"/>
            <a:pathLst>
              <a:path h="1724898" w="12320703">
                <a:moveTo>
                  <a:pt x="0" y="0"/>
                </a:moveTo>
                <a:lnTo>
                  <a:pt x="12320702" y="0"/>
                </a:lnTo>
                <a:lnTo>
                  <a:pt x="12320702" y="1724898"/>
                </a:lnTo>
                <a:lnTo>
                  <a:pt x="0" y="1724898"/>
                </a:lnTo>
                <a:lnTo>
                  <a:pt x="0" y="0"/>
                </a:lnTo>
                <a:close/>
              </a:path>
            </a:pathLst>
          </a:custGeom>
          <a:blipFill>
            <a:blip r:embed="rId7"/>
            <a:stretch>
              <a:fillRect l="0" t="0" r="0" b="0"/>
            </a:stretch>
          </a:blipFill>
        </p:spPr>
      </p:sp>
      <p:sp>
        <p:nvSpPr>
          <p:cNvPr name="TextBox 9" id="9"/>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005359"/>
                </a:solidFill>
                <a:latin typeface="League Spartan"/>
                <a:ea typeface="League Spartan"/>
                <a:cs typeface="League Spartan"/>
                <a:sym typeface="League Spartan"/>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956208" y="2070795"/>
            <a:ext cx="13271603" cy="3347720"/>
          </a:xfrm>
          <a:prstGeom prst="rect">
            <a:avLst/>
          </a:prstGeom>
        </p:spPr>
        <p:txBody>
          <a:bodyPr anchor="t" rtlCol="false" tIns="0" lIns="0" bIns="0" rIns="0">
            <a:spAutoFit/>
          </a:bodyPr>
          <a:lstStyle/>
          <a:p>
            <a:pPr algn="just">
              <a:lnSpc>
                <a:spcPts val="4480"/>
              </a:lnSpc>
            </a:pPr>
            <a:r>
              <a:rPr lang="en-US" sz="3200" b="true">
                <a:solidFill>
                  <a:srgbClr val="FFFFFF"/>
                </a:solidFill>
                <a:latin typeface="Source Sans Pro Bold"/>
                <a:ea typeface="Source Sans Pro Bold"/>
                <a:cs typeface="Source Sans Pro Bold"/>
                <a:sym typeface="Source Sans Pro Bold"/>
              </a:rPr>
              <a:t>The conclusions that can be obtained include:</a:t>
            </a:r>
          </a:p>
          <a:p>
            <a:pPr algn="just" marL="690881" indent="-345440" lvl="1">
              <a:lnSpc>
                <a:spcPts val="4480"/>
              </a:lnSpc>
              <a:buFont typeface="Arial"/>
              <a:buChar char="•"/>
            </a:pPr>
            <a:r>
              <a:rPr lang="en-US" b="true" sz="3200">
                <a:solidFill>
                  <a:srgbClr val="FFFFFF"/>
                </a:solidFill>
                <a:latin typeface="Source Sans Pro Bold"/>
                <a:ea typeface="Source Sans Pro Bold"/>
                <a:cs typeface="Source Sans Pro Bold"/>
                <a:sym typeface="Source Sans Pro Bold"/>
              </a:rPr>
              <a:t>With 3 clusters, it can provide meaning to each customer group</a:t>
            </a:r>
          </a:p>
          <a:p>
            <a:pPr algn="just" marL="690881" indent="-345440" lvl="1">
              <a:lnSpc>
                <a:spcPts val="4480"/>
              </a:lnSpc>
              <a:buFont typeface="Arial"/>
              <a:buChar char="•"/>
            </a:pPr>
            <a:r>
              <a:rPr lang="en-US" b="true" sz="3200">
                <a:solidFill>
                  <a:srgbClr val="FFFFFF"/>
                </a:solidFill>
                <a:latin typeface="Source Sans Pro Bold"/>
                <a:ea typeface="Source Sans Pro Bold"/>
                <a:cs typeface="Source Sans Pro Bold"/>
                <a:sym typeface="Source Sans Pro Bold"/>
              </a:rPr>
              <a:t>Each customer group can be given their own insights to improve business &amp; marketing</a:t>
            </a:r>
          </a:p>
          <a:p>
            <a:pPr algn="just" marL="690881" indent="-345440" lvl="1">
              <a:lnSpc>
                <a:spcPts val="4480"/>
              </a:lnSpc>
              <a:buFont typeface="Arial"/>
              <a:buChar char="•"/>
            </a:pPr>
            <a:r>
              <a:rPr lang="en-US" b="true" sz="3200">
                <a:solidFill>
                  <a:srgbClr val="FFFFFF"/>
                </a:solidFill>
                <a:latin typeface="Source Sans Pro Bold"/>
                <a:ea typeface="Source Sans Pro Bold"/>
                <a:cs typeface="Source Sans Pro Bold"/>
                <a:sym typeface="Source Sans Pro Bold"/>
              </a:rPr>
              <a:t>K-Means Clustering </a:t>
            </a:r>
            <a:r>
              <a:rPr lang="en-US" b="true" sz="3200">
                <a:solidFill>
                  <a:srgbClr val="FFFFFF"/>
                </a:solidFill>
                <a:latin typeface="Source Sans Pro Bold"/>
                <a:ea typeface="Source Sans Pro Bold"/>
                <a:cs typeface="Source Sans Pro Bold"/>
                <a:sym typeface="Source Sans Pro Bold"/>
              </a:rPr>
              <a:t>can identify customer patterns so that they can be grouped accordingly</a:t>
            </a:r>
          </a:p>
        </p:txBody>
      </p:sp>
      <p:sp>
        <p:nvSpPr>
          <p:cNvPr name="Freeform 5" id="5"/>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0" y="4533175"/>
            <a:ext cx="4363243" cy="5633626"/>
          </a:xfrm>
          <a:custGeom>
            <a:avLst/>
            <a:gdLst/>
            <a:ahLst/>
            <a:cxnLst/>
            <a:rect r="r" b="b" t="t" l="l"/>
            <a:pathLst>
              <a:path h="5633626" w="4363243">
                <a:moveTo>
                  <a:pt x="4363243" y="0"/>
                </a:moveTo>
                <a:lnTo>
                  <a:pt x="0" y="0"/>
                </a:lnTo>
                <a:lnTo>
                  <a:pt x="0" y="5633626"/>
                </a:lnTo>
                <a:lnTo>
                  <a:pt x="4363243" y="5633626"/>
                </a:lnTo>
                <a:lnTo>
                  <a:pt x="43632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878391" y="5927402"/>
            <a:ext cx="8349419" cy="3988877"/>
          </a:xfrm>
          <a:custGeom>
            <a:avLst/>
            <a:gdLst/>
            <a:ahLst/>
            <a:cxnLst/>
            <a:rect r="r" b="b" t="t" l="l"/>
            <a:pathLst>
              <a:path h="3988877" w="8349419">
                <a:moveTo>
                  <a:pt x="0" y="0"/>
                </a:moveTo>
                <a:lnTo>
                  <a:pt x="8349419" y="0"/>
                </a:lnTo>
                <a:lnTo>
                  <a:pt x="8349419" y="3988877"/>
                </a:lnTo>
                <a:lnTo>
                  <a:pt x="0" y="3988877"/>
                </a:lnTo>
                <a:lnTo>
                  <a:pt x="0" y="0"/>
                </a:lnTo>
                <a:close/>
              </a:path>
            </a:pathLst>
          </a:custGeom>
          <a:blipFill>
            <a:blip r:embed="rId7"/>
            <a:stretch>
              <a:fillRect l="0" t="-19728" r="0" b="-19728"/>
            </a:stretch>
          </a:blipFill>
        </p:spPr>
      </p:sp>
      <p:sp>
        <p:nvSpPr>
          <p:cNvPr name="TextBox 8" id="8"/>
          <p:cNvSpPr txBox="true"/>
          <p:nvPr/>
        </p:nvSpPr>
        <p:spPr>
          <a:xfrm rot="0">
            <a:off x="836007" y="496888"/>
            <a:ext cx="6206432" cy="1025525"/>
          </a:xfrm>
          <a:prstGeom prst="rect">
            <a:avLst/>
          </a:prstGeom>
        </p:spPr>
        <p:txBody>
          <a:bodyPr anchor="t" rtlCol="false" tIns="0" lIns="0" bIns="0" rIns="0">
            <a:spAutoFit/>
          </a:bodyPr>
          <a:lstStyle/>
          <a:p>
            <a:pPr algn="just">
              <a:lnSpc>
                <a:spcPts val="8125"/>
              </a:lnSpc>
            </a:pPr>
            <a:r>
              <a:rPr lang="en-US" sz="6500">
                <a:solidFill>
                  <a:srgbClr val="FFFFFF"/>
                </a:solidFill>
                <a:latin typeface="League Spartan"/>
                <a:ea typeface="League Spartan"/>
                <a:cs typeface="League Spartan"/>
                <a:sym typeface="League Spartan"/>
              </a:rPr>
              <a:t>CONCLUSION</a:t>
            </a:r>
          </a:p>
        </p:txBody>
      </p:sp>
      <p:sp>
        <p:nvSpPr>
          <p:cNvPr name="TextBox 9" id="9"/>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005359"/>
                </a:solidFill>
                <a:latin typeface="League Spartan"/>
                <a:ea typeface="League Spartan"/>
                <a:cs typeface="League Spartan"/>
                <a:sym typeface="League Spartan"/>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0" y="4533175"/>
            <a:ext cx="4363243" cy="5633626"/>
          </a:xfrm>
          <a:custGeom>
            <a:avLst/>
            <a:gdLst/>
            <a:ahLst/>
            <a:cxnLst/>
            <a:rect r="r" b="b" t="t" l="l"/>
            <a:pathLst>
              <a:path h="5633626" w="4363243">
                <a:moveTo>
                  <a:pt x="4363243" y="0"/>
                </a:moveTo>
                <a:lnTo>
                  <a:pt x="0" y="0"/>
                </a:lnTo>
                <a:lnTo>
                  <a:pt x="0" y="5633626"/>
                </a:lnTo>
                <a:lnTo>
                  <a:pt x="4363243" y="5633626"/>
                </a:lnTo>
                <a:lnTo>
                  <a:pt x="43632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234286" y="1923441"/>
            <a:ext cx="7819428" cy="5219468"/>
          </a:xfrm>
          <a:custGeom>
            <a:avLst/>
            <a:gdLst/>
            <a:ahLst/>
            <a:cxnLst/>
            <a:rect r="r" b="b" t="t" l="l"/>
            <a:pathLst>
              <a:path h="5219468" w="7819428">
                <a:moveTo>
                  <a:pt x="0" y="0"/>
                </a:moveTo>
                <a:lnTo>
                  <a:pt x="7819428" y="0"/>
                </a:lnTo>
                <a:lnTo>
                  <a:pt x="7819428" y="5219469"/>
                </a:lnTo>
                <a:lnTo>
                  <a:pt x="0" y="5219469"/>
                </a:lnTo>
                <a:lnTo>
                  <a:pt x="0" y="0"/>
                </a:lnTo>
                <a:close/>
              </a:path>
            </a:pathLst>
          </a:custGeom>
          <a:blipFill>
            <a:blip r:embed="rId7"/>
            <a:stretch>
              <a:fillRect l="0" t="0" r="0" b="0"/>
            </a:stretch>
          </a:blipFill>
        </p:spPr>
      </p:sp>
      <p:sp>
        <p:nvSpPr>
          <p:cNvPr name="TextBox 7" id="7"/>
          <p:cNvSpPr txBox="true"/>
          <p:nvPr/>
        </p:nvSpPr>
        <p:spPr>
          <a:xfrm rot="0">
            <a:off x="4169135" y="7596505"/>
            <a:ext cx="9949730" cy="1661795"/>
          </a:xfrm>
          <a:prstGeom prst="rect">
            <a:avLst/>
          </a:prstGeom>
        </p:spPr>
        <p:txBody>
          <a:bodyPr anchor="t" rtlCol="false" tIns="0" lIns="0" bIns="0" rIns="0">
            <a:spAutoFit/>
          </a:bodyPr>
          <a:lstStyle/>
          <a:p>
            <a:pPr algn="just">
              <a:lnSpc>
                <a:spcPts val="4480"/>
              </a:lnSpc>
            </a:pPr>
            <a:r>
              <a:rPr lang="en-US" sz="3200" b="true">
                <a:solidFill>
                  <a:srgbClr val="FFFFFF"/>
                </a:solidFill>
                <a:latin typeface="Source Sans Pro Bold"/>
                <a:ea typeface="Source Sans Pro Bold"/>
                <a:cs typeface="Source Sans Pro Bold"/>
                <a:sym typeface="Source Sans Pro Bold"/>
              </a:rPr>
              <a:t>Development can be done</a:t>
            </a:r>
            <a:r>
              <a:rPr lang="en-US" sz="3200" b="true">
                <a:solidFill>
                  <a:srgbClr val="FFFFFF"/>
                </a:solidFill>
                <a:latin typeface="Source Sans Pro Bold"/>
                <a:ea typeface="Source Sans Pro Bold"/>
                <a:cs typeface="Source Sans Pro Bold"/>
                <a:sym typeface="Source Sans Pro Bold"/>
              </a:rPr>
              <a:t> by anyone. Can do such as:</a:t>
            </a:r>
          </a:p>
          <a:p>
            <a:pPr algn="just" marL="690881" indent="-345440" lvl="1">
              <a:lnSpc>
                <a:spcPts val="4480"/>
              </a:lnSpc>
              <a:buFont typeface="Arial"/>
              <a:buChar char="•"/>
            </a:pPr>
            <a:r>
              <a:rPr lang="en-US" b="true" sz="3200">
                <a:solidFill>
                  <a:srgbClr val="FFFFFF"/>
                </a:solidFill>
                <a:latin typeface="Source Sans Pro Bold"/>
                <a:ea typeface="Source Sans Pro Bold"/>
                <a:cs typeface="Source Sans Pro Bold"/>
                <a:sym typeface="Source Sans Pro Bold"/>
              </a:rPr>
              <a:t>Using larger data</a:t>
            </a:r>
          </a:p>
          <a:p>
            <a:pPr algn="just" marL="690881" indent="-345440" lvl="1">
              <a:lnSpc>
                <a:spcPts val="4480"/>
              </a:lnSpc>
              <a:buFont typeface="Arial"/>
              <a:buChar char="•"/>
            </a:pPr>
            <a:r>
              <a:rPr lang="en-US" b="true" sz="3200">
                <a:solidFill>
                  <a:srgbClr val="FFFFFF"/>
                </a:solidFill>
                <a:latin typeface="Source Sans Pro Bold"/>
                <a:ea typeface="Source Sans Pro Bold"/>
                <a:cs typeface="Source Sans Pro Bold"/>
                <a:sym typeface="Source Sans Pro Bold"/>
              </a:rPr>
              <a:t>Building views</a:t>
            </a:r>
            <a:r>
              <a:rPr lang="en-US" b="true" sz="3200">
                <a:solidFill>
                  <a:srgbClr val="FFFFFF"/>
                </a:solidFill>
                <a:latin typeface="Source Sans Pro Bold"/>
                <a:ea typeface="Source Sans Pro Bold"/>
                <a:cs typeface="Source Sans Pro Bold"/>
                <a:sym typeface="Source Sans Pro Bold"/>
              </a:rPr>
              <a:t> i</a:t>
            </a:r>
            <a:r>
              <a:rPr lang="en-US" b="true" sz="3200">
                <a:solidFill>
                  <a:srgbClr val="FFFFFF"/>
                </a:solidFill>
                <a:latin typeface="Source Sans Pro Bold"/>
                <a:ea typeface="Source Sans Pro Bold"/>
                <a:cs typeface="Source Sans Pro Bold"/>
                <a:sym typeface="Source Sans Pro Bold"/>
              </a:rPr>
              <a:t>n streamlit</a:t>
            </a:r>
          </a:p>
        </p:txBody>
      </p:sp>
      <p:sp>
        <p:nvSpPr>
          <p:cNvPr name="TextBox 8" id="8"/>
          <p:cNvSpPr txBox="true"/>
          <p:nvPr/>
        </p:nvSpPr>
        <p:spPr>
          <a:xfrm rot="0">
            <a:off x="836007" y="496888"/>
            <a:ext cx="7124922" cy="1025525"/>
          </a:xfrm>
          <a:prstGeom prst="rect">
            <a:avLst/>
          </a:prstGeom>
        </p:spPr>
        <p:txBody>
          <a:bodyPr anchor="t" rtlCol="false" tIns="0" lIns="0" bIns="0" rIns="0">
            <a:spAutoFit/>
          </a:bodyPr>
          <a:lstStyle/>
          <a:p>
            <a:pPr algn="just">
              <a:lnSpc>
                <a:spcPts val="8125"/>
              </a:lnSpc>
            </a:pPr>
            <a:r>
              <a:rPr lang="en-US" sz="6500">
                <a:solidFill>
                  <a:srgbClr val="FFFFFF"/>
                </a:solidFill>
                <a:latin typeface="League Spartan"/>
                <a:ea typeface="League Spartan"/>
                <a:cs typeface="League Spartan"/>
                <a:sym typeface="League Spartan"/>
              </a:rPr>
              <a:t>FUTURE WORK</a:t>
            </a:r>
          </a:p>
        </p:txBody>
      </p:sp>
      <p:sp>
        <p:nvSpPr>
          <p:cNvPr name="TextBox 9" id="9"/>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005359"/>
                </a:solidFill>
                <a:latin typeface="League Spartan"/>
                <a:ea typeface="League Spartan"/>
                <a:cs typeface="League Spartan"/>
                <a:sym typeface="League Spartan"/>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284026" y="9096375"/>
            <a:ext cx="910829" cy="631145"/>
          </a:xfrm>
          <a:prstGeom prst="rect">
            <a:avLst/>
          </a:prstGeom>
        </p:spPr>
        <p:txBody>
          <a:bodyPr anchor="t" rtlCol="false" tIns="0" lIns="0" bIns="0" rIns="0">
            <a:spAutoFit/>
          </a:bodyPr>
          <a:lstStyle/>
          <a:p>
            <a:pPr algn="ctr">
              <a:lnSpc>
                <a:spcPts val="5112"/>
              </a:lnSpc>
            </a:pPr>
            <a:r>
              <a:rPr lang="en-US" b="true" sz="3651">
                <a:solidFill>
                  <a:srgbClr val="FFFFFF"/>
                </a:solidFill>
                <a:latin typeface="League Spartan"/>
                <a:ea typeface="League Spartan"/>
                <a:cs typeface="League Spartan"/>
                <a:sym typeface="League Spartan"/>
              </a:rPr>
              <a:t>02</a:t>
            </a:r>
          </a:p>
        </p:txBody>
      </p:sp>
      <p:sp>
        <p:nvSpPr>
          <p:cNvPr name="TextBox 6" id="6"/>
          <p:cNvSpPr txBox="true"/>
          <p:nvPr/>
        </p:nvSpPr>
        <p:spPr>
          <a:xfrm rot="0">
            <a:off x="1123736" y="2543930"/>
            <a:ext cx="10100250"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PROBLEM STATEMENT</a:t>
            </a:r>
          </a:p>
        </p:txBody>
      </p:sp>
      <p:sp>
        <p:nvSpPr>
          <p:cNvPr name="TextBox 7" id="7"/>
          <p:cNvSpPr txBox="true"/>
          <p:nvPr/>
        </p:nvSpPr>
        <p:spPr>
          <a:xfrm rot="0">
            <a:off x="1192964" y="4202185"/>
            <a:ext cx="14744683" cy="3312795"/>
          </a:xfrm>
          <a:prstGeom prst="rect">
            <a:avLst/>
          </a:prstGeom>
        </p:spPr>
        <p:txBody>
          <a:bodyPr anchor="t" rtlCol="false" tIns="0" lIns="0" bIns="0" rIns="0">
            <a:spAutoFit/>
          </a:bodyPr>
          <a:lstStyle/>
          <a:p>
            <a:pPr algn="just">
              <a:lnSpc>
                <a:spcPts val="3779"/>
              </a:lnSpc>
            </a:pPr>
            <a:r>
              <a:rPr lang="en-US" b="true" sz="2700">
                <a:solidFill>
                  <a:srgbClr val="FFFFFF"/>
                </a:solidFill>
                <a:latin typeface="Source Sans Pro Bold"/>
                <a:ea typeface="Source Sans Pro Bold"/>
                <a:cs typeface="Source Sans Pro Bold"/>
                <a:sym typeface="Source Sans Pro Bold"/>
              </a:rPr>
              <a:t>Customers buy products sometimes want to get an interesting purchase to get. But the company needs something that can happen and can be used as a strategy to improve marketing. Therefore, a grouping is carried out to be able to determine what kind of customers are in accordance with customer behavior. From this behavior, it can be done in various ways, such as there are discounts or members so that it can be right on target to increase business in the company. Therefore, clustering is used to divide </a:t>
            </a:r>
            <a:r>
              <a:rPr lang="en-US" b="true" sz="2700">
                <a:solidFill>
                  <a:srgbClr val="FFFFFF"/>
                </a:solidFill>
                <a:latin typeface="Source Sans Pro Bold"/>
                <a:ea typeface="Source Sans Pro Bold"/>
                <a:cs typeface="Source Sans Pro Bold"/>
                <a:sym typeface="Source Sans Pro Bold"/>
              </a:rPr>
              <a:t>cust</a:t>
            </a:r>
            <a:r>
              <a:rPr lang="en-US" b="true" sz="2700">
                <a:solidFill>
                  <a:srgbClr val="FFFFFF"/>
                </a:solidFill>
                <a:latin typeface="Source Sans Pro Bold"/>
                <a:ea typeface="Source Sans Pro Bold"/>
                <a:cs typeface="Source Sans Pro Bold"/>
                <a:sym typeface="Source Sans Pro Bold"/>
              </a:rPr>
              <a:t>om</a:t>
            </a:r>
            <a:r>
              <a:rPr lang="en-US" b="true" sz="2700">
                <a:solidFill>
                  <a:srgbClr val="FFFFFF"/>
                </a:solidFill>
                <a:latin typeface="Source Sans Pro Bold"/>
                <a:ea typeface="Source Sans Pro Bold"/>
                <a:cs typeface="Source Sans Pro Bold"/>
                <a:sym typeface="Source Sans Pro Bold"/>
              </a:rPr>
              <a:t>er</a:t>
            </a:r>
            <a:r>
              <a:rPr lang="en-US" b="true" sz="2700">
                <a:solidFill>
                  <a:srgbClr val="FFFFFF"/>
                </a:solidFill>
                <a:latin typeface="Source Sans Pro Bold"/>
                <a:ea typeface="Source Sans Pro Bold"/>
                <a:cs typeface="Source Sans Pro Bold"/>
                <a:sym typeface="Source Sans Pro Bold"/>
              </a:rPr>
              <a:t>s into several groups with the help of AI and the </a:t>
            </a:r>
            <a:r>
              <a:rPr lang="en-US" b="true" sz="2700">
                <a:solidFill>
                  <a:srgbClr val="FFFFFF"/>
                </a:solidFill>
                <a:latin typeface="Source Sans Pro Bold"/>
                <a:ea typeface="Source Sans Pro Bold"/>
                <a:cs typeface="Source Sans Pro Bold"/>
                <a:sym typeface="Source Sans Pro Bold"/>
              </a:rPr>
              <a:t>K-Means Clustering</a:t>
            </a:r>
            <a:r>
              <a:rPr lang="en-US" b="true" sz="2700">
                <a:solidFill>
                  <a:srgbClr val="FFFFFF"/>
                </a:solidFill>
                <a:latin typeface="Source Sans Pro Bold"/>
                <a:ea typeface="Source Sans Pro Bold"/>
                <a:cs typeface="Source Sans Pro Bold"/>
                <a:sym typeface="Source Sans Pro Bold"/>
              </a:rPr>
              <a:t> algorithm</a:t>
            </a:r>
            <a:r>
              <a:rPr lang="en-US" b="true" sz="2700">
                <a:solidFill>
                  <a:srgbClr val="FFFFFF"/>
                </a:solidFill>
                <a:latin typeface="Source Sans Pro Bold"/>
                <a:ea typeface="Source Sans Pro Bold"/>
                <a:cs typeface="Source Sans Pro Bold"/>
                <a:sym typeface="Source Sans Pro Bold"/>
              </a:rPr>
              <a:t>.</a:t>
            </a:r>
          </a:p>
        </p:txBody>
      </p:sp>
      <p:sp>
        <p:nvSpPr>
          <p:cNvPr name="Freeform 8" id="8"/>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0" y="4533175"/>
            <a:ext cx="4363243" cy="5633626"/>
          </a:xfrm>
          <a:custGeom>
            <a:avLst/>
            <a:gdLst/>
            <a:ahLst/>
            <a:cxnLst/>
            <a:rect r="r" b="b" t="t" l="l"/>
            <a:pathLst>
              <a:path h="5633626" w="4363243">
                <a:moveTo>
                  <a:pt x="4363243" y="0"/>
                </a:moveTo>
                <a:lnTo>
                  <a:pt x="0" y="0"/>
                </a:lnTo>
                <a:lnTo>
                  <a:pt x="0" y="5633626"/>
                </a:lnTo>
                <a:lnTo>
                  <a:pt x="4363243" y="5633626"/>
                </a:lnTo>
                <a:lnTo>
                  <a:pt x="436324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3181468" y="5078683"/>
            <a:ext cx="4378136" cy="2047148"/>
            <a:chOff x="0" y="0"/>
            <a:chExt cx="1153089" cy="539167"/>
          </a:xfrm>
        </p:grpSpPr>
        <p:sp>
          <p:nvSpPr>
            <p:cNvPr name="Freeform 7" id="7"/>
            <p:cNvSpPr/>
            <p:nvPr/>
          </p:nvSpPr>
          <p:spPr>
            <a:xfrm flipH="false" flipV="false" rot="0">
              <a:off x="0" y="0"/>
              <a:ext cx="1153089" cy="539167"/>
            </a:xfrm>
            <a:custGeom>
              <a:avLst/>
              <a:gdLst/>
              <a:ahLst/>
              <a:cxnLst/>
              <a:rect r="r" b="b" t="t" l="l"/>
              <a:pathLst>
                <a:path h="539167" w="1153089">
                  <a:moveTo>
                    <a:pt x="90184" y="0"/>
                  </a:moveTo>
                  <a:lnTo>
                    <a:pt x="1062905" y="0"/>
                  </a:lnTo>
                  <a:cubicBezTo>
                    <a:pt x="1086824" y="0"/>
                    <a:pt x="1109762" y="9502"/>
                    <a:pt x="1126675" y="26414"/>
                  </a:cubicBezTo>
                  <a:cubicBezTo>
                    <a:pt x="1143588" y="43327"/>
                    <a:pt x="1153089" y="66266"/>
                    <a:pt x="1153089" y="90184"/>
                  </a:cubicBezTo>
                  <a:lnTo>
                    <a:pt x="1153089" y="448983"/>
                  </a:lnTo>
                  <a:cubicBezTo>
                    <a:pt x="1153089" y="472901"/>
                    <a:pt x="1143588" y="495840"/>
                    <a:pt x="1126675" y="512752"/>
                  </a:cubicBezTo>
                  <a:cubicBezTo>
                    <a:pt x="1109762" y="529665"/>
                    <a:pt x="1086824" y="539167"/>
                    <a:pt x="1062905" y="539167"/>
                  </a:cubicBezTo>
                  <a:lnTo>
                    <a:pt x="90184" y="539167"/>
                  </a:lnTo>
                  <a:cubicBezTo>
                    <a:pt x="66266" y="539167"/>
                    <a:pt x="43327" y="529665"/>
                    <a:pt x="26414" y="512752"/>
                  </a:cubicBezTo>
                  <a:cubicBezTo>
                    <a:pt x="9502" y="495840"/>
                    <a:pt x="0" y="472901"/>
                    <a:pt x="0" y="448983"/>
                  </a:cubicBezTo>
                  <a:lnTo>
                    <a:pt x="0" y="90184"/>
                  </a:lnTo>
                  <a:cubicBezTo>
                    <a:pt x="0" y="66266"/>
                    <a:pt x="9502" y="43327"/>
                    <a:pt x="26414" y="26414"/>
                  </a:cubicBezTo>
                  <a:cubicBezTo>
                    <a:pt x="43327" y="9502"/>
                    <a:pt x="66266" y="0"/>
                    <a:pt x="90184" y="0"/>
                  </a:cubicBezTo>
                  <a:close/>
                </a:path>
              </a:pathLst>
            </a:custGeom>
            <a:solidFill>
              <a:srgbClr val="005359"/>
            </a:solidFill>
          </p:spPr>
        </p:sp>
        <p:sp>
          <p:nvSpPr>
            <p:cNvPr name="TextBox 8" id="8"/>
            <p:cNvSpPr txBox="true"/>
            <p:nvPr/>
          </p:nvSpPr>
          <p:spPr>
            <a:xfrm>
              <a:off x="0" y="-28575"/>
              <a:ext cx="1153089" cy="567742"/>
            </a:xfrm>
            <a:prstGeom prst="rect">
              <a:avLst/>
            </a:prstGeom>
          </p:spPr>
          <p:txBody>
            <a:bodyPr anchor="ctr" rtlCol="false" tIns="50800" lIns="50800" bIns="50800" rIns="50800"/>
            <a:lstStyle/>
            <a:p>
              <a:pPr algn="ctr">
                <a:lnSpc>
                  <a:spcPts val="2520"/>
                </a:lnSpc>
              </a:pPr>
              <a:r>
                <a:rPr lang="en-US" sz="1800">
                  <a:solidFill>
                    <a:srgbClr val="FFFFFF"/>
                  </a:solidFill>
                  <a:latin typeface="League Spartan"/>
                  <a:ea typeface="League Spartan"/>
                  <a:cs typeface="League Spartan"/>
                  <a:sym typeface="League Spartan"/>
                </a:rPr>
                <a:t>Linkedin :</a:t>
              </a:r>
            </a:p>
            <a:p>
              <a:pPr algn="ctr">
                <a:lnSpc>
                  <a:spcPts val="2520"/>
                </a:lnSpc>
              </a:pPr>
              <a:r>
                <a:rPr lang="en-US" sz="1800">
                  <a:solidFill>
                    <a:srgbClr val="FFFFFF"/>
                  </a:solidFill>
                  <a:latin typeface="League Spartan"/>
                  <a:ea typeface="League Spartan"/>
                  <a:cs typeface="League Spartan"/>
                  <a:sym typeface="League Spartan"/>
                </a:rPr>
                <a:t>ARVIO ABE SUHENDAR</a:t>
              </a:r>
            </a:p>
          </p:txBody>
        </p:sp>
      </p:grpSp>
      <p:sp>
        <p:nvSpPr>
          <p:cNvPr name="TextBox 9" id="9"/>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sz="3651">
                <a:solidFill>
                  <a:srgbClr val="005359"/>
                </a:solidFill>
                <a:latin typeface="League Spartan"/>
                <a:ea typeface="League Spartan"/>
                <a:cs typeface="League Spartan"/>
                <a:sym typeface="League Spartan"/>
              </a:rPr>
              <a:t>20</a:t>
            </a:r>
          </a:p>
        </p:txBody>
      </p:sp>
      <p:sp>
        <p:nvSpPr>
          <p:cNvPr name="TextBox 10" id="10"/>
          <p:cNvSpPr txBox="true"/>
          <p:nvPr/>
        </p:nvSpPr>
        <p:spPr>
          <a:xfrm rot="0">
            <a:off x="298806" y="1023326"/>
            <a:ext cx="5765323" cy="1135380"/>
          </a:xfrm>
          <a:prstGeom prst="rect">
            <a:avLst/>
          </a:prstGeom>
        </p:spPr>
        <p:txBody>
          <a:bodyPr anchor="t" rtlCol="false" tIns="0" lIns="0" bIns="0" rIns="0">
            <a:spAutoFit/>
          </a:bodyPr>
          <a:lstStyle/>
          <a:p>
            <a:pPr algn="ctr">
              <a:lnSpc>
                <a:spcPts val="9000"/>
              </a:lnSpc>
            </a:pPr>
            <a:r>
              <a:rPr lang="en-US" sz="7200">
                <a:solidFill>
                  <a:srgbClr val="FFFFFF"/>
                </a:solidFill>
                <a:latin typeface="League Spartan"/>
                <a:ea typeface="League Spartan"/>
                <a:cs typeface="League Spartan"/>
                <a:sym typeface="League Spartan"/>
              </a:rPr>
              <a:t>ABOUT ME</a:t>
            </a:r>
          </a:p>
        </p:txBody>
      </p:sp>
      <p:sp>
        <p:nvSpPr>
          <p:cNvPr name="TextBox 11" id="11"/>
          <p:cNvSpPr txBox="true"/>
          <p:nvPr/>
        </p:nvSpPr>
        <p:spPr>
          <a:xfrm rot="0">
            <a:off x="2439312" y="2759663"/>
            <a:ext cx="11863251" cy="1661795"/>
          </a:xfrm>
          <a:prstGeom prst="rect">
            <a:avLst/>
          </a:prstGeom>
        </p:spPr>
        <p:txBody>
          <a:bodyPr anchor="t" rtlCol="false" tIns="0" lIns="0" bIns="0" rIns="0">
            <a:spAutoFit/>
          </a:bodyPr>
          <a:lstStyle/>
          <a:p>
            <a:pPr algn="just">
              <a:lnSpc>
                <a:spcPts val="4480"/>
              </a:lnSpc>
            </a:pPr>
            <a:r>
              <a:rPr lang="en-US" b="true" sz="3200">
                <a:solidFill>
                  <a:srgbClr val="FFFFFF"/>
                </a:solidFill>
                <a:latin typeface="Source Sans Pro Bold"/>
                <a:ea typeface="Source Sans Pro Bold"/>
                <a:cs typeface="Source Sans Pro Bold"/>
                <a:sym typeface="Source Sans Pro Bold"/>
              </a:rPr>
              <a:t>I am currently learning and building</a:t>
            </a:r>
            <a:r>
              <a:rPr lang="en-US" b="true" sz="3200">
                <a:solidFill>
                  <a:srgbClr val="FFFFFF"/>
                </a:solidFill>
                <a:latin typeface="Source Sans Pro Bold"/>
                <a:ea typeface="Source Sans Pro Bold"/>
                <a:cs typeface="Source Sans Pro Bold"/>
                <a:sym typeface="Source Sans Pro Bold"/>
              </a:rPr>
              <a:t> a career in AI/ML. This project is my practice to build a simple python application. I want to further develop my skills in this</a:t>
            </a:r>
            <a:r>
              <a:rPr lang="en-US" b="true" sz="3200">
                <a:solidFill>
                  <a:srgbClr val="FFFFFF"/>
                </a:solidFill>
                <a:latin typeface="Source Sans Pro Bold"/>
                <a:ea typeface="Source Sans Pro Bold"/>
                <a:cs typeface="Source Sans Pro Bold"/>
                <a:sym typeface="Source Sans Pro Bold"/>
              </a:rPr>
              <a:t> field</a:t>
            </a:r>
            <a:r>
              <a:rPr lang="en-US" b="true" sz="3200">
                <a:solidFill>
                  <a:srgbClr val="FFFFFF"/>
                </a:solidFill>
                <a:latin typeface="Source Sans Pro Bold"/>
                <a:ea typeface="Source Sans Pro Bold"/>
                <a:cs typeface="Source Sans Pro Bold"/>
                <a:sym typeface="Source Sans Pro Bold"/>
              </a:rPr>
              <a:t> through existing projects.</a:t>
            </a:r>
          </a:p>
        </p:txBody>
      </p:sp>
      <p:grpSp>
        <p:nvGrpSpPr>
          <p:cNvPr name="Group 12" id="12"/>
          <p:cNvGrpSpPr/>
          <p:nvPr/>
        </p:nvGrpSpPr>
        <p:grpSpPr>
          <a:xfrm rot="0">
            <a:off x="9144000" y="5078683"/>
            <a:ext cx="4929230" cy="2047148"/>
            <a:chOff x="0" y="0"/>
            <a:chExt cx="1298234" cy="539167"/>
          </a:xfrm>
        </p:grpSpPr>
        <p:sp>
          <p:nvSpPr>
            <p:cNvPr name="Freeform 13" id="13"/>
            <p:cNvSpPr/>
            <p:nvPr/>
          </p:nvSpPr>
          <p:spPr>
            <a:xfrm flipH="false" flipV="false" rot="0">
              <a:off x="0" y="0"/>
              <a:ext cx="1298234" cy="539167"/>
            </a:xfrm>
            <a:custGeom>
              <a:avLst/>
              <a:gdLst/>
              <a:ahLst/>
              <a:cxnLst/>
              <a:rect r="r" b="b" t="t" l="l"/>
              <a:pathLst>
                <a:path h="539167" w="1298234">
                  <a:moveTo>
                    <a:pt x="80101" y="0"/>
                  </a:moveTo>
                  <a:lnTo>
                    <a:pt x="1218132" y="0"/>
                  </a:lnTo>
                  <a:cubicBezTo>
                    <a:pt x="1262371" y="0"/>
                    <a:pt x="1298234" y="35863"/>
                    <a:pt x="1298234" y="80101"/>
                  </a:cubicBezTo>
                  <a:lnTo>
                    <a:pt x="1298234" y="459065"/>
                  </a:lnTo>
                  <a:cubicBezTo>
                    <a:pt x="1298234" y="480309"/>
                    <a:pt x="1289794" y="500684"/>
                    <a:pt x="1274772" y="515705"/>
                  </a:cubicBezTo>
                  <a:cubicBezTo>
                    <a:pt x="1259751" y="530727"/>
                    <a:pt x="1239376" y="539167"/>
                    <a:pt x="1218132" y="539167"/>
                  </a:cubicBezTo>
                  <a:lnTo>
                    <a:pt x="80101" y="539167"/>
                  </a:lnTo>
                  <a:cubicBezTo>
                    <a:pt x="58857" y="539167"/>
                    <a:pt x="38483" y="530727"/>
                    <a:pt x="23461" y="515705"/>
                  </a:cubicBezTo>
                  <a:cubicBezTo>
                    <a:pt x="8439" y="500684"/>
                    <a:pt x="0" y="480309"/>
                    <a:pt x="0" y="459065"/>
                  </a:cubicBezTo>
                  <a:lnTo>
                    <a:pt x="0" y="80101"/>
                  </a:lnTo>
                  <a:cubicBezTo>
                    <a:pt x="0" y="58857"/>
                    <a:pt x="8439" y="38483"/>
                    <a:pt x="23461" y="23461"/>
                  </a:cubicBezTo>
                  <a:cubicBezTo>
                    <a:pt x="38483" y="8439"/>
                    <a:pt x="58857" y="0"/>
                    <a:pt x="80101" y="0"/>
                  </a:cubicBezTo>
                  <a:close/>
                </a:path>
              </a:pathLst>
            </a:custGeom>
            <a:solidFill>
              <a:srgbClr val="005359"/>
            </a:solidFill>
          </p:spPr>
        </p:sp>
        <p:sp>
          <p:nvSpPr>
            <p:cNvPr name="TextBox 14" id="14"/>
            <p:cNvSpPr txBox="true"/>
            <p:nvPr/>
          </p:nvSpPr>
          <p:spPr>
            <a:xfrm>
              <a:off x="0" y="-28575"/>
              <a:ext cx="1298234" cy="567742"/>
            </a:xfrm>
            <a:prstGeom prst="rect">
              <a:avLst/>
            </a:prstGeom>
          </p:spPr>
          <p:txBody>
            <a:bodyPr anchor="ctr" rtlCol="false" tIns="50800" lIns="50800" bIns="50800" rIns="50800"/>
            <a:lstStyle/>
            <a:p>
              <a:pPr algn="ctr">
                <a:lnSpc>
                  <a:spcPts val="2520"/>
                </a:lnSpc>
              </a:pPr>
              <a:r>
                <a:rPr lang="en-US" sz="1800">
                  <a:solidFill>
                    <a:srgbClr val="FFFFFF"/>
                  </a:solidFill>
                  <a:latin typeface="League Spartan"/>
                  <a:ea typeface="League Spartan"/>
                  <a:cs typeface="League Spartan"/>
                  <a:sym typeface="League Spartan"/>
                </a:rPr>
                <a:t>Email :</a:t>
              </a:r>
            </a:p>
            <a:p>
              <a:pPr algn="ctr">
                <a:lnSpc>
                  <a:spcPts val="2520"/>
                </a:lnSpc>
              </a:pPr>
              <a:r>
                <a:rPr lang="en-US" sz="1800">
                  <a:solidFill>
                    <a:srgbClr val="FFFFFF"/>
                  </a:solidFill>
                  <a:latin typeface="League Spartan"/>
                  <a:ea typeface="League Spartan"/>
                  <a:cs typeface="League Spartan"/>
                  <a:sym typeface="League Spartan"/>
                </a:rPr>
                <a:t>4rv10suhendar@gmail.com</a:t>
              </a:r>
            </a:p>
          </p:txBody>
        </p:sp>
      </p:grpSp>
      <p:grpSp>
        <p:nvGrpSpPr>
          <p:cNvPr name="Group 15" id="15"/>
          <p:cNvGrpSpPr/>
          <p:nvPr/>
        </p:nvGrpSpPr>
        <p:grpSpPr>
          <a:xfrm rot="0">
            <a:off x="5906322" y="7680372"/>
            <a:ext cx="4929230" cy="2047148"/>
            <a:chOff x="0" y="0"/>
            <a:chExt cx="1298234" cy="539167"/>
          </a:xfrm>
        </p:grpSpPr>
        <p:sp>
          <p:nvSpPr>
            <p:cNvPr name="Freeform 16" id="16"/>
            <p:cNvSpPr/>
            <p:nvPr/>
          </p:nvSpPr>
          <p:spPr>
            <a:xfrm flipH="false" flipV="false" rot="0">
              <a:off x="0" y="0"/>
              <a:ext cx="1298234" cy="539167"/>
            </a:xfrm>
            <a:custGeom>
              <a:avLst/>
              <a:gdLst/>
              <a:ahLst/>
              <a:cxnLst/>
              <a:rect r="r" b="b" t="t" l="l"/>
              <a:pathLst>
                <a:path h="539167" w="1298234">
                  <a:moveTo>
                    <a:pt x="80101" y="0"/>
                  </a:moveTo>
                  <a:lnTo>
                    <a:pt x="1218132" y="0"/>
                  </a:lnTo>
                  <a:cubicBezTo>
                    <a:pt x="1262371" y="0"/>
                    <a:pt x="1298234" y="35863"/>
                    <a:pt x="1298234" y="80101"/>
                  </a:cubicBezTo>
                  <a:lnTo>
                    <a:pt x="1298234" y="459065"/>
                  </a:lnTo>
                  <a:cubicBezTo>
                    <a:pt x="1298234" y="480309"/>
                    <a:pt x="1289794" y="500684"/>
                    <a:pt x="1274772" y="515705"/>
                  </a:cubicBezTo>
                  <a:cubicBezTo>
                    <a:pt x="1259751" y="530727"/>
                    <a:pt x="1239376" y="539167"/>
                    <a:pt x="1218132" y="539167"/>
                  </a:cubicBezTo>
                  <a:lnTo>
                    <a:pt x="80101" y="539167"/>
                  </a:lnTo>
                  <a:cubicBezTo>
                    <a:pt x="58857" y="539167"/>
                    <a:pt x="38483" y="530727"/>
                    <a:pt x="23461" y="515705"/>
                  </a:cubicBezTo>
                  <a:cubicBezTo>
                    <a:pt x="8439" y="500684"/>
                    <a:pt x="0" y="480309"/>
                    <a:pt x="0" y="459065"/>
                  </a:cubicBezTo>
                  <a:lnTo>
                    <a:pt x="0" y="80101"/>
                  </a:lnTo>
                  <a:cubicBezTo>
                    <a:pt x="0" y="58857"/>
                    <a:pt x="8439" y="38483"/>
                    <a:pt x="23461" y="23461"/>
                  </a:cubicBezTo>
                  <a:cubicBezTo>
                    <a:pt x="38483" y="8439"/>
                    <a:pt x="58857" y="0"/>
                    <a:pt x="80101" y="0"/>
                  </a:cubicBezTo>
                  <a:close/>
                </a:path>
              </a:pathLst>
            </a:custGeom>
            <a:solidFill>
              <a:srgbClr val="005359"/>
            </a:solidFill>
          </p:spPr>
        </p:sp>
        <p:sp>
          <p:nvSpPr>
            <p:cNvPr name="TextBox 17" id="17"/>
            <p:cNvSpPr txBox="true"/>
            <p:nvPr/>
          </p:nvSpPr>
          <p:spPr>
            <a:xfrm>
              <a:off x="0" y="-28575"/>
              <a:ext cx="1298234" cy="567742"/>
            </a:xfrm>
            <a:prstGeom prst="rect">
              <a:avLst/>
            </a:prstGeom>
          </p:spPr>
          <p:txBody>
            <a:bodyPr anchor="ctr" rtlCol="false" tIns="50800" lIns="50800" bIns="50800" rIns="50800"/>
            <a:lstStyle/>
            <a:p>
              <a:pPr algn="ctr">
                <a:lnSpc>
                  <a:spcPts val="2520"/>
                </a:lnSpc>
              </a:pPr>
              <a:r>
                <a:rPr lang="en-US" sz="1800">
                  <a:solidFill>
                    <a:srgbClr val="FFFFFF"/>
                  </a:solidFill>
                  <a:latin typeface="League Spartan"/>
                  <a:ea typeface="League Spartan"/>
                  <a:cs typeface="League Spartan"/>
                  <a:sym typeface="League Spartan"/>
                </a:rPr>
                <a:t>Github :</a:t>
              </a:r>
            </a:p>
            <a:p>
              <a:pPr algn="ctr">
                <a:lnSpc>
                  <a:spcPts val="2520"/>
                </a:lnSpc>
              </a:pPr>
              <a:r>
                <a:rPr lang="en-US" sz="1800" u="sng">
                  <a:solidFill>
                    <a:srgbClr val="FFFFFF"/>
                  </a:solidFill>
                  <a:latin typeface="League Spartan"/>
                  <a:ea typeface="League Spartan"/>
                  <a:cs typeface="League Spartan"/>
                  <a:sym typeface="League Spartan"/>
                  <a:hlinkClick r:id="rId7" tooltip="https://github.com/arvio1378"/>
                </a:rPr>
                <a:t>arvio1378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74428" y="3669327"/>
            <a:ext cx="800463" cy="800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6" id="6"/>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161486" y="5127014"/>
            <a:ext cx="800463" cy="8004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9" id="9"/>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6219581" y="9096375"/>
            <a:ext cx="1039719" cy="631145"/>
          </a:xfrm>
          <a:prstGeom prst="rect">
            <a:avLst/>
          </a:prstGeom>
        </p:spPr>
        <p:txBody>
          <a:bodyPr anchor="t" rtlCol="false" tIns="0" lIns="0" bIns="0" rIns="0">
            <a:spAutoFit/>
          </a:bodyPr>
          <a:lstStyle/>
          <a:p>
            <a:pPr algn="ctr">
              <a:lnSpc>
                <a:spcPts val="5112"/>
              </a:lnSpc>
            </a:pPr>
            <a:r>
              <a:rPr lang="en-US" b="true" sz="3651">
                <a:solidFill>
                  <a:srgbClr val="FFFFFF"/>
                </a:solidFill>
                <a:latin typeface="League Spartan"/>
                <a:ea typeface="League Spartan"/>
                <a:cs typeface="League Spartan"/>
                <a:sym typeface="League Spartan"/>
              </a:rPr>
              <a:t>03</a:t>
            </a:r>
          </a:p>
        </p:txBody>
      </p:sp>
      <p:sp>
        <p:nvSpPr>
          <p:cNvPr name="TextBox 12" id="12"/>
          <p:cNvSpPr txBox="true"/>
          <p:nvPr/>
        </p:nvSpPr>
        <p:spPr>
          <a:xfrm rot="0">
            <a:off x="1218771" y="1988092"/>
            <a:ext cx="4895473"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OBJECTIVE</a:t>
            </a:r>
          </a:p>
        </p:txBody>
      </p:sp>
      <p:sp>
        <p:nvSpPr>
          <p:cNvPr name="TextBox 13" id="13"/>
          <p:cNvSpPr txBox="true"/>
          <p:nvPr/>
        </p:nvSpPr>
        <p:spPr>
          <a:xfrm rot="0">
            <a:off x="2239757" y="3782922"/>
            <a:ext cx="5452748" cy="481330"/>
          </a:xfrm>
          <a:prstGeom prst="rect">
            <a:avLst/>
          </a:prstGeom>
        </p:spPr>
        <p:txBody>
          <a:bodyPr anchor="t" rtlCol="false" tIns="0" lIns="0" bIns="0" rIns="0">
            <a:spAutoFit/>
          </a:bodyPr>
          <a:lstStyle/>
          <a:p>
            <a:pPr algn="l">
              <a:lnSpc>
                <a:spcPts val="3919"/>
              </a:lnSpc>
            </a:pPr>
            <a:r>
              <a:rPr lang="en-US" sz="2799" b="true">
                <a:solidFill>
                  <a:srgbClr val="FFFFFF"/>
                </a:solidFill>
                <a:latin typeface="Source Sans Pro Bold"/>
                <a:ea typeface="Source Sans Pro Bold"/>
                <a:cs typeface="Source Sans Pro Bold"/>
                <a:sym typeface="Source Sans Pro Bold"/>
              </a:rPr>
              <a:t>Grouping customers into groups</a:t>
            </a:r>
          </a:p>
        </p:txBody>
      </p:sp>
      <p:sp>
        <p:nvSpPr>
          <p:cNvPr name="TextBox 14" id="14"/>
          <p:cNvSpPr txBox="true"/>
          <p:nvPr/>
        </p:nvSpPr>
        <p:spPr>
          <a:xfrm rot="0">
            <a:off x="1136677" y="3787317"/>
            <a:ext cx="862690" cy="434406"/>
          </a:xfrm>
          <a:prstGeom prst="rect">
            <a:avLst/>
          </a:prstGeom>
        </p:spPr>
        <p:txBody>
          <a:bodyPr anchor="t" rtlCol="false" tIns="0" lIns="0" bIns="0" rIns="0">
            <a:spAutoFit/>
          </a:bodyPr>
          <a:lstStyle/>
          <a:p>
            <a:pPr algn="ctr">
              <a:lnSpc>
                <a:spcPts val="3555"/>
              </a:lnSpc>
            </a:pPr>
            <a:r>
              <a:rPr lang="en-US" b="true" sz="2539">
                <a:solidFill>
                  <a:srgbClr val="FFFFFF"/>
                </a:solidFill>
                <a:latin typeface="Source Sans Pro Bold"/>
                <a:ea typeface="Source Sans Pro Bold"/>
                <a:cs typeface="Source Sans Pro Bold"/>
                <a:sym typeface="Source Sans Pro Bold"/>
              </a:rPr>
              <a:t>1</a:t>
            </a:r>
          </a:p>
        </p:txBody>
      </p:sp>
      <p:sp>
        <p:nvSpPr>
          <p:cNvPr name="TextBox 15" id="15"/>
          <p:cNvSpPr txBox="true"/>
          <p:nvPr/>
        </p:nvSpPr>
        <p:spPr>
          <a:xfrm rot="0">
            <a:off x="2220179" y="5258006"/>
            <a:ext cx="8514382" cy="481330"/>
          </a:xfrm>
          <a:prstGeom prst="rect">
            <a:avLst/>
          </a:prstGeom>
        </p:spPr>
        <p:txBody>
          <a:bodyPr anchor="t" rtlCol="false" tIns="0" lIns="0" bIns="0" rIns="0">
            <a:spAutoFit/>
          </a:bodyPr>
          <a:lstStyle/>
          <a:p>
            <a:pPr algn="l">
              <a:lnSpc>
                <a:spcPts val="3919"/>
              </a:lnSpc>
            </a:pPr>
            <a:r>
              <a:rPr lang="en-US" sz="2799" b="true">
                <a:solidFill>
                  <a:srgbClr val="FFFFFF"/>
                </a:solidFill>
                <a:latin typeface="Source Sans Pro Bold"/>
                <a:ea typeface="Source Sans Pro Bold"/>
                <a:cs typeface="Source Sans Pro Bold"/>
                <a:sym typeface="Source Sans Pro Bold"/>
              </a:rPr>
              <a:t>Providing conclusions from several customer groups</a:t>
            </a:r>
          </a:p>
        </p:txBody>
      </p:sp>
      <p:sp>
        <p:nvSpPr>
          <p:cNvPr name="TextBox 16" id="16"/>
          <p:cNvSpPr txBox="true"/>
          <p:nvPr/>
        </p:nvSpPr>
        <p:spPr>
          <a:xfrm rot="0">
            <a:off x="1123736" y="5245004"/>
            <a:ext cx="862690" cy="434406"/>
          </a:xfrm>
          <a:prstGeom prst="rect">
            <a:avLst/>
          </a:prstGeom>
        </p:spPr>
        <p:txBody>
          <a:bodyPr anchor="t" rtlCol="false" tIns="0" lIns="0" bIns="0" rIns="0">
            <a:spAutoFit/>
          </a:bodyPr>
          <a:lstStyle/>
          <a:p>
            <a:pPr algn="ctr">
              <a:lnSpc>
                <a:spcPts val="3555"/>
              </a:lnSpc>
            </a:pPr>
            <a:r>
              <a:rPr lang="en-US" b="true" sz="2539">
                <a:solidFill>
                  <a:srgbClr val="FFFFFF"/>
                </a:solidFill>
                <a:latin typeface="Source Sans Pro Bold"/>
                <a:ea typeface="Source Sans Pro Bold"/>
                <a:cs typeface="Source Sans Pro Bold"/>
                <a:sym typeface="Source Sans Pro Bold"/>
              </a:rPr>
              <a:t>2</a:t>
            </a:r>
          </a:p>
        </p:txBody>
      </p:sp>
      <p:sp>
        <p:nvSpPr>
          <p:cNvPr name="Freeform 17" id="17"/>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161486" y="6584702"/>
            <a:ext cx="800463" cy="80046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20" id="20"/>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2220179" y="6715693"/>
            <a:ext cx="9907425" cy="481330"/>
          </a:xfrm>
          <a:prstGeom prst="rect">
            <a:avLst/>
          </a:prstGeom>
        </p:spPr>
        <p:txBody>
          <a:bodyPr anchor="t" rtlCol="false" tIns="0" lIns="0" bIns="0" rIns="0">
            <a:spAutoFit/>
          </a:bodyPr>
          <a:lstStyle/>
          <a:p>
            <a:pPr algn="l">
              <a:lnSpc>
                <a:spcPts val="3919"/>
              </a:lnSpc>
            </a:pPr>
            <a:r>
              <a:rPr lang="en-US" sz="2799" b="true">
                <a:solidFill>
                  <a:srgbClr val="FFFFFF"/>
                </a:solidFill>
                <a:latin typeface="Source Sans Pro Bold"/>
                <a:ea typeface="Source Sans Pro Bold"/>
                <a:cs typeface="Source Sans Pro Bold"/>
                <a:sym typeface="Source Sans Pro Bold"/>
              </a:rPr>
              <a:t>Providing strategies in terms of good business &amp; marketing</a:t>
            </a:r>
          </a:p>
        </p:txBody>
      </p:sp>
      <p:sp>
        <p:nvSpPr>
          <p:cNvPr name="TextBox 22" id="22"/>
          <p:cNvSpPr txBox="true"/>
          <p:nvPr/>
        </p:nvSpPr>
        <p:spPr>
          <a:xfrm rot="0">
            <a:off x="1123736" y="6702692"/>
            <a:ext cx="862690" cy="434406"/>
          </a:xfrm>
          <a:prstGeom prst="rect">
            <a:avLst/>
          </a:prstGeom>
        </p:spPr>
        <p:txBody>
          <a:bodyPr anchor="t" rtlCol="false" tIns="0" lIns="0" bIns="0" rIns="0">
            <a:spAutoFit/>
          </a:bodyPr>
          <a:lstStyle/>
          <a:p>
            <a:pPr algn="ctr">
              <a:lnSpc>
                <a:spcPts val="3555"/>
              </a:lnSpc>
            </a:pPr>
            <a:r>
              <a:rPr lang="en-US" b="true" sz="2539">
                <a:solidFill>
                  <a:srgbClr val="FFFFFF"/>
                </a:solidFill>
                <a:latin typeface="Source Sans Pro Bold"/>
                <a:ea typeface="Source Sans Pro Bold"/>
                <a:cs typeface="Source Sans Pro Bold"/>
                <a:sym typeface="Source Sans Pro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012238" y="9096375"/>
            <a:ext cx="1454405" cy="631145"/>
          </a:xfrm>
          <a:prstGeom prst="rect">
            <a:avLst/>
          </a:prstGeom>
        </p:spPr>
        <p:txBody>
          <a:bodyPr anchor="t" rtlCol="false" tIns="0" lIns="0" bIns="0" rIns="0">
            <a:spAutoFit/>
          </a:bodyPr>
          <a:lstStyle/>
          <a:p>
            <a:pPr algn="ctr">
              <a:lnSpc>
                <a:spcPts val="5112"/>
              </a:lnSpc>
            </a:pPr>
            <a:r>
              <a:rPr lang="en-US" b="true" sz="3651">
                <a:solidFill>
                  <a:srgbClr val="005359"/>
                </a:solidFill>
                <a:latin typeface="League Spartan"/>
                <a:ea typeface="League Spartan"/>
                <a:cs typeface="League Spartan"/>
                <a:sym typeface="League Spartan"/>
              </a:rPr>
              <a:t>04</a:t>
            </a:r>
          </a:p>
        </p:txBody>
      </p:sp>
      <p:sp>
        <p:nvSpPr>
          <p:cNvPr name="TextBox 6" id="6"/>
          <p:cNvSpPr txBox="true"/>
          <p:nvPr/>
        </p:nvSpPr>
        <p:spPr>
          <a:xfrm rot="0">
            <a:off x="1827912" y="496888"/>
            <a:ext cx="10880967"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DATASET OVERVIEW</a:t>
            </a:r>
          </a:p>
        </p:txBody>
      </p:sp>
      <p:sp>
        <p:nvSpPr>
          <p:cNvPr name="TextBox 7" id="7"/>
          <p:cNvSpPr txBox="true"/>
          <p:nvPr/>
        </p:nvSpPr>
        <p:spPr>
          <a:xfrm rot="0">
            <a:off x="1827912" y="1603644"/>
            <a:ext cx="595635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Dataset : </a:t>
            </a:r>
            <a:r>
              <a:rPr lang="en-US" b="true" sz="2700" u="sng">
                <a:solidFill>
                  <a:srgbClr val="FFFFFF"/>
                </a:solidFill>
                <a:latin typeface="Source Sans Pro Bold"/>
                <a:ea typeface="Source Sans Pro Bold"/>
                <a:cs typeface="Source Sans Pro Bold"/>
                <a:sym typeface="Source Sans Pro Bold"/>
                <a:hlinkClick r:id="rId7" tooltip="https://www.kaggle.com/datasets/vishakhdapat/customer-segmentation-clustering"/>
              </a:rPr>
              <a:t>customer_segmentation.csv</a:t>
            </a:r>
          </a:p>
        </p:txBody>
      </p:sp>
      <p:sp>
        <p:nvSpPr>
          <p:cNvPr name="Freeform 8" id="8"/>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827912" y="2278014"/>
            <a:ext cx="3262117"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Total Records : 2240</a:t>
            </a:r>
          </a:p>
        </p:txBody>
      </p:sp>
      <p:sp>
        <p:nvSpPr>
          <p:cNvPr name="TextBox 10" id="10"/>
          <p:cNvSpPr txBox="true"/>
          <p:nvPr/>
        </p:nvSpPr>
        <p:spPr>
          <a:xfrm rot="0">
            <a:off x="1827912" y="2952384"/>
            <a:ext cx="5440483"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Demographics &amp; Family Features :</a:t>
            </a:r>
          </a:p>
        </p:txBody>
      </p:sp>
      <p:sp>
        <p:nvSpPr>
          <p:cNvPr name="TextBox 11" id="11"/>
          <p:cNvSpPr txBox="true"/>
          <p:nvPr/>
        </p:nvSpPr>
        <p:spPr>
          <a:xfrm rot="0">
            <a:off x="1827912" y="3605834"/>
            <a:ext cx="13564515" cy="52177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 Id: Unique identifier for each individual in the dataset.</a:t>
            </a:r>
          </a:p>
          <a:p>
            <a:pPr algn="l">
              <a:lnSpc>
                <a:spcPts val="3779"/>
              </a:lnSpc>
            </a:pPr>
            <a:r>
              <a:rPr lang="en-US" sz="2700" b="true">
                <a:solidFill>
                  <a:srgbClr val="FFFFFF"/>
                </a:solidFill>
                <a:latin typeface="Source Sans Pro Bold"/>
                <a:ea typeface="Source Sans Pro Bold"/>
                <a:cs typeface="Source Sans Pro Bold"/>
                <a:sym typeface="Source Sans Pro Bold"/>
              </a:rPr>
              <a:t>- Year_Birth: The birth year of the individual.</a:t>
            </a:r>
          </a:p>
          <a:p>
            <a:pPr algn="l">
              <a:lnSpc>
                <a:spcPts val="3779"/>
              </a:lnSpc>
            </a:pPr>
            <a:r>
              <a:rPr lang="en-US" sz="2700" b="true">
                <a:solidFill>
                  <a:srgbClr val="FFFFFF"/>
                </a:solidFill>
                <a:latin typeface="Source Sans Pro Bold"/>
                <a:ea typeface="Source Sans Pro Bold"/>
                <a:cs typeface="Source Sans Pro Bold"/>
                <a:sym typeface="Source Sans Pro Bold"/>
              </a:rPr>
              <a:t>- Education: The highest level of education attained by the individual.</a:t>
            </a:r>
          </a:p>
          <a:p>
            <a:pPr algn="l">
              <a:lnSpc>
                <a:spcPts val="3779"/>
              </a:lnSpc>
            </a:pPr>
            <a:r>
              <a:rPr lang="en-US" sz="2700" b="true">
                <a:solidFill>
                  <a:srgbClr val="FFFFFF"/>
                </a:solidFill>
                <a:latin typeface="Source Sans Pro Bold"/>
                <a:ea typeface="Source Sans Pro Bold"/>
                <a:cs typeface="Source Sans Pro Bold"/>
                <a:sym typeface="Source Sans Pro Bold"/>
              </a:rPr>
              <a:t>- Marital_Status: The marital status of the individual.</a:t>
            </a:r>
          </a:p>
          <a:p>
            <a:pPr algn="l">
              <a:lnSpc>
                <a:spcPts val="3779"/>
              </a:lnSpc>
            </a:pPr>
            <a:r>
              <a:rPr lang="en-US" sz="2700" b="true">
                <a:solidFill>
                  <a:srgbClr val="FFFFFF"/>
                </a:solidFill>
                <a:latin typeface="Source Sans Pro Bold"/>
                <a:ea typeface="Source Sans Pro Bold"/>
                <a:cs typeface="Source Sans Pro Bold"/>
                <a:sym typeface="Source Sans Pro Bold"/>
              </a:rPr>
              <a:t>- Income: The annual income of the individual.</a:t>
            </a:r>
          </a:p>
          <a:p>
            <a:pPr algn="l">
              <a:lnSpc>
                <a:spcPts val="3779"/>
              </a:lnSpc>
            </a:pPr>
            <a:r>
              <a:rPr lang="en-US" sz="2700" b="true">
                <a:solidFill>
                  <a:srgbClr val="FFFFFF"/>
                </a:solidFill>
                <a:latin typeface="Source Sans Pro Bold"/>
                <a:ea typeface="Source Sans Pro Bold"/>
                <a:cs typeface="Source Sans Pro Bold"/>
                <a:sym typeface="Source Sans Pro Bold"/>
              </a:rPr>
              <a:t>- Kidhome: The number of young children in the household.</a:t>
            </a:r>
          </a:p>
          <a:p>
            <a:pPr algn="l">
              <a:lnSpc>
                <a:spcPts val="3779"/>
              </a:lnSpc>
            </a:pPr>
            <a:r>
              <a:rPr lang="en-US" sz="2700" b="true">
                <a:solidFill>
                  <a:srgbClr val="FFFFFF"/>
                </a:solidFill>
                <a:latin typeface="Source Sans Pro Bold"/>
                <a:ea typeface="Source Sans Pro Bold"/>
                <a:cs typeface="Source Sans Pro Bold"/>
                <a:sym typeface="Source Sans Pro Bold"/>
              </a:rPr>
              <a:t>- Teenhome: The number of teenagers in the household.</a:t>
            </a:r>
          </a:p>
          <a:p>
            <a:pPr algn="l">
              <a:lnSpc>
                <a:spcPts val="3779"/>
              </a:lnSpc>
            </a:pPr>
            <a:r>
              <a:rPr lang="en-US" sz="2700" b="true">
                <a:solidFill>
                  <a:srgbClr val="FFFFFF"/>
                </a:solidFill>
                <a:latin typeface="Source Sans Pro Bold"/>
                <a:ea typeface="Source Sans Pro Bold"/>
                <a:cs typeface="Source Sans Pro Bold"/>
                <a:sym typeface="Source Sans Pro Bold"/>
              </a:rPr>
              <a:t>- Dt_Customer: The date when the customer was first enrolled or became a part of the company's database.</a:t>
            </a:r>
          </a:p>
          <a:p>
            <a:pPr algn="l">
              <a:lnSpc>
                <a:spcPts val="3779"/>
              </a:lnSpc>
            </a:pPr>
            <a:r>
              <a:rPr lang="en-US" sz="2700" b="true">
                <a:solidFill>
                  <a:srgbClr val="FFFFFF"/>
                </a:solidFill>
                <a:latin typeface="Source Sans Pro Bold"/>
                <a:ea typeface="Source Sans Pro Bold"/>
                <a:cs typeface="Source Sans Pro Bold"/>
                <a:sym typeface="Source Sans Pro Bold"/>
              </a:rPr>
              <a:t>- Recency: The number of days since the last purchase or interaction.</a:t>
            </a:r>
          </a:p>
          <a:p>
            <a:pPr algn="l">
              <a:lnSpc>
                <a:spcPts val="3779"/>
              </a:lnSpc>
            </a:pPr>
            <a:r>
              <a:rPr lang="en-US" b="true" sz="2700">
                <a:solidFill>
                  <a:srgbClr val="FFFFFF"/>
                </a:solidFill>
                <a:latin typeface="Source Sans Pro Bold"/>
                <a:ea typeface="Source Sans Pro Bold"/>
                <a:cs typeface="Source Sans Pro Bold"/>
                <a:sym typeface="Source Sans Pro Bold"/>
              </a:rPr>
              <a:t>- Complain: Binary indicator (1 or 0) whether the individual has made a complaint.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012238" y="9096375"/>
            <a:ext cx="1454405" cy="631145"/>
          </a:xfrm>
          <a:prstGeom prst="rect">
            <a:avLst/>
          </a:prstGeom>
        </p:spPr>
        <p:txBody>
          <a:bodyPr anchor="t" rtlCol="false" tIns="0" lIns="0" bIns="0" rIns="0">
            <a:spAutoFit/>
          </a:bodyPr>
          <a:lstStyle/>
          <a:p>
            <a:pPr algn="ctr">
              <a:lnSpc>
                <a:spcPts val="5112"/>
              </a:lnSpc>
            </a:pPr>
            <a:r>
              <a:rPr lang="en-US" b="true" sz="3651">
                <a:solidFill>
                  <a:srgbClr val="005359"/>
                </a:solidFill>
                <a:latin typeface="League Spartan"/>
                <a:ea typeface="League Spartan"/>
                <a:cs typeface="League Spartan"/>
                <a:sym typeface="League Spartan"/>
              </a:rPr>
              <a:t>05</a:t>
            </a:r>
          </a:p>
        </p:txBody>
      </p:sp>
      <p:sp>
        <p:nvSpPr>
          <p:cNvPr name="TextBox 6" id="6"/>
          <p:cNvSpPr txBox="true"/>
          <p:nvPr/>
        </p:nvSpPr>
        <p:spPr>
          <a:xfrm rot="0">
            <a:off x="1827912" y="496888"/>
            <a:ext cx="10880967"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DATASET OVERVIEW</a:t>
            </a:r>
          </a:p>
        </p:txBody>
      </p:sp>
      <p:sp>
        <p:nvSpPr>
          <p:cNvPr name="Freeform 7" id="7"/>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827912" y="1945940"/>
            <a:ext cx="462454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Product Purchase Features :</a:t>
            </a:r>
          </a:p>
        </p:txBody>
      </p:sp>
      <p:sp>
        <p:nvSpPr>
          <p:cNvPr name="TextBox 9" id="9"/>
          <p:cNvSpPr txBox="true"/>
          <p:nvPr/>
        </p:nvSpPr>
        <p:spPr>
          <a:xfrm rot="0">
            <a:off x="1827912" y="2599390"/>
            <a:ext cx="13564515" cy="52177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 MntWines: The amount spent on wines.</a:t>
            </a:r>
          </a:p>
          <a:p>
            <a:pPr algn="l">
              <a:lnSpc>
                <a:spcPts val="3779"/>
              </a:lnSpc>
            </a:pPr>
            <a:r>
              <a:rPr lang="en-US" sz="2700" b="true">
                <a:solidFill>
                  <a:srgbClr val="FFFFFF"/>
                </a:solidFill>
                <a:latin typeface="Source Sans Pro Bold"/>
                <a:ea typeface="Source Sans Pro Bold"/>
                <a:cs typeface="Source Sans Pro Bold"/>
                <a:sym typeface="Source Sans Pro Bold"/>
              </a:rPr>
              <a:t>- MntFruits: The amount spent on fruits.</a:t>
            </a:r>
          </a:p>
          <a:p>
            <a:pPr algn="l">
              <a:lnSpc>
                <a:spcPts val="3779"/>
              </a:lnSpc>
            </a:pPr>
            <a:r>
              <a:rPr lang="en-US" sz="2700" b="true">
                <a:solidFill>
                  <a:srgbClr val="FFFFFF"/>
                </a:solidFill>
                <a:latin typeface="Source Sans Pro Bold"/>
                <a:ea typeface="Source Sans Pro Bold"/>
                <a:cs typeface="Source Sans Pro Bold"/>
                <a:sym typeface="Source Sans Pro Bold"/>
              </a:rPr>
              <a:t>- MntMeatProducts: The amount spent on meat products.</a:t>
            </a:r>
          </a:p>
          <a:p>
            <a:pPr algn="l">
              <a:lnSpc>
                <a:spcPts val="3779"/>
              </a:lnSpc>
            </a:pPr>
            <a:r>
              <a:rPr lang="en-US" sz="2700" b="true">
                <a:solidFill>
                  <a:srgbClr val="FFFFFF"/>
                </a:solidFill>
                <a:latin typeface="Source Sans Pro Bold"/>
                <a:ea typeface="Source Sans Pro Bold"/>
                <a:cs typeface="Source Sans Pro Bold"/>
                <a:sym typeface="Source Sans Pro Bold"/>
              </a:rPr>
              <a:t>- MntFishProducts: The amount spent on fish products.</a:t>
            </a:r>
          </a:p>
          <a:p>
            <a:pPr algn="l">
              <a:lnSpc>
                <a:spcPts val="3779"/>
              </a:lnSpc>
            </a:pPr>
            <a:r>
              <a:rPr lang="en-US" sz="2700" b="true">
                <a:solidFill>
                  <a:srgbClr val="FFFFFF"/>
                </a:solidFill>
                <a:latin typeface="Source Sans Pro Bold"/>
                <a:ea typeface="Source Sans Pro Bold"/>
                <a:cs typeface="Source Sans Pro Bold"/>
                <a:sym typeface="Source Sans Pro Bold"/>
              </a:rPr>
              <a:t>- MntSweetProducts: The amount spent on sweet products.</a:t>
            </a:r>
          </a:p>
          <a:p>
            <a:pPr algn="l">
              <a:lnSpc>
                <a:spcPts val="3779"/>
              </a:lnSpc>
            </a:pPr>
            <a:r>
              <a:rPr lang="en-US" sz="2700" b="true">
                <a:solidFill>
                  <a:srgbClr val="FFFFFF"/>
                </a:solidFill>
                <a:latin typeface="Source Sans Pro Bold"/>
                <a:ea typeface="Source Sans Pro Bold"/>
                <a:cs typeface="Source Sans Pro Bold"/>
                <a:sym typeface="Source Sans Pro Bold"/>
              </a:rPr>
              <a:t>- MntGoldProds: The amount spent on gold products.</a:t>
            </a:r>
          </a:p>
          <a:p>
            <a:pPr algn="l">
              <a:lnSpc>
                <a:spcPts val="3779"/>
              </a:lnSpc>
            </a:pPr>
            <a:r>
              <a:rPr lang="en-US" sz="2700" b="true">
                <a:solidFill>
                  <a:srgbClr val="FFFFFF"/>
                </a:solidFill>
                <a:latin typeface="Source Sans Pro Bold"/>
                <a:ea typeface="Source Sans Pro Bold"/>
                <a:cs typeface="Source Sans Pro Bold"/>
                <a:sym typeface="Source Sans Pro Bold"/>
              </a:rPr>
              <a:t>- NumDealsPurchases: The number of purchases made with a discount or as part of a deal.</a:t>
            </a:r>
          </a:p>
          <a:p>
            <a:pPr algn="l">
              <a:lnSpc>
                <a:spcPts val="3779"/>
              </a:lnSpc>
            </a:pPr>
            <a:r>
              <a:rPr lang="en-US" sz="2700" b="true">
                <a:solidFill>
                  <a:srgbClr val="FFFFFF"/>
                </a:solidFill>
                <a:latin typeface="Source Sans Pro Bold"/>
                <a:ea typeface="Source Sans Pro Bold"/>
                <a:cs typeface="Source Sans Pro Bold"/>
                <a:sym typeface="Source Sans Pro Bold"/>
              </a:rPr>
              <a:t>- NumWebPurchases: The number of purchases made through the company's website.</a:t>
            </a:r>
          </a:p>
          <a:p>
            <a:pPr algn="l">
              <a:lnSpc>
                <a:spcPts val="3779"/>
              </a:lnSpc>
            </a:pPr>
            <a:r>
              <a:rPr lang="en-US" sz="2700" b="true">
                <a:solidFill>
                  <a:srgbClr val="FFFFFF"/>
                </a:solidFill>
                <a:latin typeface="Source Sans Pro Bold"/>
                <a:ea typeface="Source Sans Pro Bold"/>
                <a:cs typeface="Source Sans Pro Bold"/>
                <a:sym typeface="Source Sans Pro Bold"/>
              </a:rPr>
              <a:t>- NumCatalogPurchases: The number of purchases made through catalogs.</a:t>
            </a:r>
          </a:p>
          <a:p>
            <a:pPr algn="l">
              <a:lnSpc>
                <a:spcPts val="3779"/>
              </a:lnSpc>
            </a:pPr>
            <a:r>
              <a:rPr lang="en-US" sz="2700" b="true">
                <a:solidFill>
                  <a:srgbClr val="FFFFFF"/>
                </a:solidFill>
                <a:latin typeface="Source Sans Pro Bold"/>
                <a:ea typeface="Source Sans Pro Bold"/>
                <a:cs typeface="Source Sans Pro Bold"/>
                <a:sym typeface="Source Sans Pro Bold"/>
              </a:rPr>
              <a:t>- NumStorePurchases: The number of</a:t>
            </a:r>
            <a:r>
              <a:rPr lang="en-US" b="true" sz="2700">
                <a:solidFill>
                  <a:srgbClr val="FFFFFF"/>
                </a:solidFill>
                <a:latin typeface="Source Sans Pro Bold"/>
                <a:ea typeface="Source Sans Pro Bold"/>
                <a:cs typeface="Source Sans Pro Bold"/>
                <a:sym typeface="Source Sans Pro Bold"/>
              </a:rPr>
              <a:t> purchases made in physical stores.</a:t>
            </a:r>
          </a:p>
          <a:p>
            <a:pPr algn="l">
              <a:lnSpc>
                <a:spcPts val="3779"/>
              </a:lnSpc>
            </a:pPr>
            <a:r>
              <a:rPr lang="en-US" b="true" sz="2700">
                <a:solidFill>
                  <a:srgbClr val="FFFFFF"/>
                </a:solidFill>
                <a:latin typeface="Source Sans Pro Bold"/>
                <a:ea typeface="Source Sans Pro Bold"/>
                <a:cs typeface="Source Sans Pro Bold"/>
                <a:sym typeface="Source Sans Pro Bold"/>
              </a:rPr>
              <a:t>- NumWebVisitsMonth: The number of visits to the company's website in a month.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142828" y="5902660"/>
            <a:ext cx="6934682" cy="3892090"/>
          </a:xfrm>
          <a:custGeom>
            <a:avLst/>
            <a:gdLst/>
            <a:ahLst/>
            <a:cxnLst/>
            <a:rect r="r" b="b" t="t" l="l"/>
            <a:pathLst>
              <a:path h="3892090" w="6934682">
                <a:moveTo>
                  <a:pt x="0" y="0"/>
                </a:moveTo>
                <a:lnTo>
                  <a:pt x="6934682" y="0"/>
                </a:lnTo>
                <a:lnTo>
                  <a:pt x="6934682" y="3892090"/>
                </a:lnTo>
                <a:lnTo>
                  <a:pt x="0" y="3892090"/>
                </a:lnTo>
                <a:lnTo>
                  <a:pt x="0" y="0"/>
                </a:lnTo>
                <a:close/>
              </a:path>
            </a:pathLst>
          </a:custGeom>
          <a:blipFill>
            <a:blip r:embed="rId7"/>
            <a:stretch>
              <a:fillRect l="0" t="0" r="0" b="0"/>
            </a:stretch>
          </a:blipFill>
        </p:spPr>
      </p:sp>
      <p:sp>
        <p:nvSpPr>
          <p:cNvPr name="TextBox 7" id="7"/>
          <p:cNvSpPr txBox="true"/>
          <p:nvPr/>
        </p:nvSpPr>
        <p:spPr>
          <a:xfrm rot="0">
            <a:off x="16012238" y="9096375"/>
            <a:ext cx="1454405" cy="631145"/>
          </a:xfrm>
          <a:prstGeom prst="rect">
            <a:avLst/>
          </a:prstGeom>
        </p:spPr>
        <p:txBody>
          <a:bodyPr anchor="t" rtlCol="false" tIns="0" lIns="0" bIns="0" rIns="0">
            <a:spAutoFit/>
          </a:bodyPr>
          <a:lstStyle/>
          <a:p>
            <a:pPr algn="ctr">
              <a:lnSpc>
                <a:spcPts val="5112"/>
              </a:lnSpc>
            </a:pPr>
            <a:r>
              <a:rPr lang="en-US" b="true" sz="3651">
                <a:solidFill>
                  <a:srgbClr val="005359"/>
                </a:solidFill>
                <a:latin typeface="League Spartan"/>
                <a:ea typeface="League Spartan"/>
                <a:cs typeface="League Spartan"/>
                <a:sym typeface="League Spartan"/>
              </a:rPr>
              <a:t>06</a:t>
            </a:r>
          </a:p>
        </p:txBody>
      </p:sp>
      <p:sp>
        <p:nvSpPr>
          <p:cNvPr name="TextBox 8" id="8"/>
          <p:cNvSpPr txBox="true"/>
          <p:nvPr/>
        </p:nvSpPr>
        <p:spPr>
          <a:xfrm rot="0">
            <a:off x="1827912" y="496888"/>
            <a:ext cx="10880967"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DATASET OVERVIEW</a:t>
            </a:r>
          </a:p>
        </p:txBody>
      </p:sp>
      <p:sp>
        <p:nvSpPr>
          <p:cNvPr name="TextBox 9" id="9"/>
          <p:cNvSpPr txBox="true"/>
          <p:nvPr/>
        </p:nvSpPr>
        <p:spPr>
          <a:xfrm rot="0">
            <a:off x="1827912" y="1945940"/>
            <a:ext cx="4624544" cy="45529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Marketing Response Feature : </a:t>
            </a:r>
          </a:p>
        </p:txBody>
      </p:sp>
      <p:sp>
        <p:nvSpPr>
          <p:cNvPr name="TextBox 10" id="10"/>
          <p:cNvSpPr txBox="true"/>
          <p:nvPr/>
        </p:nvSpPr>
        <p:spPr>
          <a:xfrm rot="0">
            <a:off x="1827912" y="2599390"/>
            <a:ext cx="13564515" cy="2836545"/>
          </a:xfrm>
          <a:prstGeom prst="rect">
            <a:avLst/>
          </a:prstGeom>
        </p:spPr>
        <p:txBody>
          <a:bodyPr anchor="t" rtlCol="false" tIns="0" lIns="0" bIns="0" rIns="0">
            <a:spAutoFit/>
          </a:bodyPr>
          <a:lstStyle/>
          <a:p>
            <a:pPr algn="l">
              <a:lnSpc>
                <a:spcPts val="3779"/>
              </a:lnSpc>
            </a:pPr>
            <a:r>
              <a:rPr lang="en-US" sz="2700" b="true">
                <a:solidFill>
                  <a:srgbClr val="FFFFFF"/>
                </a:solidFill>
                <a:latin typeface="Source Sans Pro Bold"/>
                <a:ea typeface="Source Sans Pro Bold"/>
                <a:cs typeface="Source Sans Pro Bold"/>
                <a:sym typeface="Source Sans Pro Bold"/>
              </a:rPr>
              <a:t>- AcceptedCmp1 - AcceptedCmp5 : Binary indicator (1 or 0) whether the individual accepted the first - fifth marketing campaign.</a:t>
            </a:r>
          </a:p>
          <a:p>
            <a:pPr algn="l">
              <a:lnSpc>
                <a:spcPts val="3779"/>
              </a:lnSpc>
            </a:pPr>
            <a:r>
              <a:rPr lang="en-US" sz="2700" b="true">
                <a:solidFill>
                  <a:srgbClr val="FFFFFF"/>
                </a:solidFill>
                <a:latin typeface="Source Sans Pro Bold"/>
                <a:ea typeface="Source Sans Pro Bold"/>
                <a:cs typeface="Source Sans Pro Bold"/>
                <a:sym typeface="Source Sans Pro Bold"/>
              </a:rPr>
              <a:t>- Z_CostContact: A constant cost associated with contacting a customer.</a:t>
            </a:r>
          </a:p>
          <a:p>
            <a:pPr algn="l">
              <a:lnSpc>
                <a:spcPts val="3779"/>
              </a:lnSpc>
            </a:pPr>
            <a:r>
              <a:rPr lang="en-US" sz="2700" b="true">
                <a:solidFill>
                  <a:srgbClr val="FFFFFF"/>
                </a:solidFill>
                <a:latin typeface="Source Sans Pro Bold"/>
                <a:ea typeface="Source Sans Pro Bold"/>
                <a:cs typeface="Source Sans Pro Bold"/>
                <a:sym typeface="Source Sans Pro Bold"/>
              </a:rPr>
              <a:t>- Z_Revenue: A constant revenue associated</a:t>
            </a:r>
            <a:r>
              <a:rPr lang="en-US" b="true" sz="2700">
                <a:solidFill>
                  <a:srgbClr val="FFFFFF"/>
                </a:solidFill>
                <a:latin typeface="Source Sans Pro Bold"/>
                <a:ea typeface="Source Sans Pro Bold"/>
                <a:cs typeface="Source Sans Pro Bold"/>
                <a:sym typeface="Source Sans Pro Bold"/>
              </a:rPr>
              <a:t> with a successful campaign response.</a:t>
            </a:r>
          </a:p>
          <a:p>
            <a:pPr algn="l">
              <a:lnSpc>
                <a:spcPts val="3779"/>
              </a:lnSpc>
            </a:pPr>
            <a:r>
              <a:rPr lang="en-US" b="true" sz="2700">
                <a:solidFill>
                  <a:srgbClr val="FFFFFF"/>
                </a:solidFill>
                <a:latin typeface="Source Sans Pro Bold"/>
                <a:ea typeface="Source Sans Pro Bold"/>
                <a:cs typeface="Source Sans Pro Bold"/>
                <a:sym typeface="Source Sans Pro Bold"/>
              </a:rPr>
              <a:t>- Response: Binary indicator (1 or 0) whether the individual responded to the marketing campaign.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13924757" y="0"/>
            <a:ext cx="4363243" cy="5633626"/>
          </a:xfrm>
          <a:custGeom>
            <a:avLst/>
            <a:gdLst/>
            <a:ahLst/>
            <a:cxnLst/>
            <a:rect r="r" b="b" t="t" l="l"/>
            <a:pathLst>
              <a:path h="5633626" w="4363243">
                <a:moveTo>
                  <a:pt x="0" y="5633626"/>
                </a:moveTo>
                <a:lnTo>
                  <a:pt x="4363243" y="5633626"/>
                </a:lnTo>
                <a:lnTo>
                  <a:pt x="4363243" y="0"/>
                </a:lnTo>
                <a:lnTo>
                  <a:pt x="0" y="0"/>
                </a:lnTo>
                <a:lnTo>
                  <a:pt x="0" y="5633626"/>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46418" y="2760083"/>
            <a:ext cx="894367" cy="8943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7" id="7"/>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true" flipV="false" rot="0">
            <a:off x="0" y="7385165"/>
            <a:ext cx="2247471" cy="2901835"/>
          </a:xfrm>
          <a:custGeom>
            <a:avLst/>
            <a:gdLst/>
            <a:ahLst/>
            <a:cxnLst/>
            <a:rect r="r" b="b" t="t" l="l"/>
            <a:pathLst>
              <a:path h="2901835" w="2247471">
                <a:moveTo>
                  <a:pt x="2247471" y="0"/>
                </a:moveTo>
                <a:lnTo>
                  <a:pt x="0" y="0"/>
                </a:lnTo>
                <a:lnTo>
                  <a:pt x="0" y="2901835"/>
                </a:lnTo>
                <a:lnTo>
                  <a:pt x="2247471" y="2901835"/>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688598" y="4106520"/>
            <a:ext cx="894367" cy="8943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646418" y="5448562"/>
            <a:ext cx="894367" cy="89436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14" id="14"/>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646418" y="6790604"/>
            <a:ext cx="894367" cy="89436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17" id="17"/>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8840576" y="2760083"/>
            <a:ext cx="894367" cy="8943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20" id="20"/>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21" id="21"/>
          <p:cNvGrpSpPr/>
          <p:nvPr/>
        </p:nvGrpSpPr>
        <p:grpSpPr>
          <a:xfrm rot="0">
            <a:off x="8840576" y="4065779"/>
            <a:ext cx="894367" cy="89436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23" id="23"/>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8840576" y="5369721"/>
            <a:ext cx="894367" cy="89436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5359"/>
            </a:solidFill>
          </p:spPr>
        </p:sp>
        <p:sp>
          <p:nvSpPr>
            <p:cNvPr name="TextBox 26" id="26"/>
            <p:cNvSpPr txBox="true"/>
            <p:nvPr/>
          </p:nvSpPr>
          <p:spPr>
            <a:xfrm>
              <a:off x="139700" y="92075"/>
              <a:ext cx="533400" cy="581025"/>
            </a:xfrm>
            <a:prstGeom prst="rect">
              <a:avLst/>
            </a:prstGeom>
          </p:spPr>
          <p:txBody>
            <a:bodyPr anchor="ctr" rtlCol="false" tIns="50800" lIns="50800" bIns="50800" rIns="50800"/>
            <a:lstStyle/>
            <a:p>
              <a:pPr algn="ctr">
                <a:lnSpc>
                  <a:spcPts val="3359"/>
                </a:lnSpc>
              </a:pPr>
            </a:p>
          </p:txBody>
        </p:sp>
      </p:grpSp>
      <p:sp>
        <p:nvSpPr>
          <p:cNvPr name="TextBox 27" id="27"/>
          <p:cNvSpPr txBox="true"/>
          <p:nvPr/>
        </p:nvSpPr>
        <p:spPr>
          <a:xfrm rot="0">
            <a:off x="2963073" y="2936719"/>
            <a:ext cx="257752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PYTHON</a:t>
            </a:r>
          </a:p>
        </p:txBody>
      </p:sp>
      <p:sp>
        <p:nvSpPr>
          <p:cNvPr name="TextBox 28" id="28"/>
          <p:cNvSpPr txBox="true"/>
          <p:nvPr/>
        </p:nvSpPr>
        <p:spPr>
          <a:xfrm rot="0">
            <a:off x="16219581" y="9096375"/>
            <a:ext cx="1039719" cy="631145"/>
          </a:xfrm>
          <a:prstGeom prst="rect">
            <a:avLst/>
          </a:prstGeom>
        </p:spPr>
        <p:txBody>
          <a:bodyPr anchor="t" rtlCol="false" tIns="0" lIns="0" bIns="0" rIns="0">
            <a:spAutoFit/>
          </a:bodyPr>
          <a:lstStyle/>
          <a:p>
            <a:pPr algn="ctr">
              <a:lnSpc>
                <a:spcPts val="5112"/>
              </a:lnSpc>
            </a:pPr>
            <a:r>
              <a:rPr lang="en-US" b="true" sz="3651">
                <a:solidFill>
                  <a:srgbClr val="005359"/>
                </a:solidFill>
                <a:latin typeface="League Spartan"/>
                <a:ea typeface="League Spartan"/>
                <a:cs typeface="League Spartan"/>
                <a:sym typeface="League Spartan"/>
              </a:rPr>
              <a:t>07</a:t>
            </a:r>
          </a:p>
        </p:txBody>
      </p:sp>
      <p:sp>
        <p:nvSpPr>
          <p:cNvPr name="TextBox 29" id="29"/>
          <p:cNvSpPr txBox="true"/>
          <p:nvPr/>
        </p:nvSpPr>
        <p:spPr>
          <a:xfrm rot="0">
            <a:off x="1457329" y="990600"/>
            <a:ext cx="10880967"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TOOLS &amp; LIBRARY</a:t>
            </a:r>
          </a:p>
        </p:txBody>
      </p:sp>
      <p:sp>
        <p:nvSpPr>
          <p:cNvPr name="TextBox 30" id="30"/>
          <p:cNvSpPr txBox="true"/>
          <p:nvPr/>
        </p:nvSpPr>
        <p:spPr>
          <a:xfrm rot="0">
            <a:off x="1604239" y="2898619"/>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1</a:t>
            </a:r>
          </a:p>
        </p:txBody>
      </p:sp>
      <p:sp>
        <p:nvSpPr>
          <p:cNvPr name="TextBox 31" id="31"/>
          <p:cNvSpPr txBox="true"/>
          <p:nvPr/>
        </p:nvSpPr>
        <p:spPr>
          <a:xfrm rot="0">
            <a:off x="3005252" y="4283156"/>
            <a:ext cx="257752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PANDAS</a:t>
            </a:r>
          </a:p>
        </p:txBody>
      </p:sp>
      <p:sp>
        <p:nvSpPr>
          <p:cNvPr name="TextBox 32" id="32"/>
          <p:cNvSpPr txBox="true"/>
          <p:nvPr/>
        </p:nvSpPr>
        <p:spPr>
          <a:xfrm rot="0">
            <a:off x="1646418" y="4245056"/>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2</a:t>
            </a:r>
          </a:p>
        </p:txBody>
      </p:sp>
      <p:sp>
        <p:nvSpPr>
          <p:cNvPr name="TextBox 33" id="33"/>
          <p:cNvSpPr txBox="true"/>
          <p:nvPr/>
        </p:nvSpPr>
        <p:spPr>
          <a:xfrm rot="0">
            <a:off x="2963073" y="5625198"/>
            <a:ext cx="257752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NUMPY</a:t>
            </a:r>
          </a:p>
        </p:txBody>
      </p:sp>
      <p:sp>
        <p:nvSpPr>
          <p:cNvPr name="TextBox 34" id="34"/>
          <p:cNvSpPr txBox="true"/>
          <p:nvPr/>
        </p:nvSpPr>
        <p:spPr>
          <a:xfrm rot="0">
            <a:off x="1604239" y="5587098"/>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3</a:t>
            </a:r>
          </a:p>
        </p:txBody>
      </p:sp>
      <p:sp>
        <p:nvSpPr>
          <p:cNvPr name="TextBox 35" id="35"/>
          <p:cNvSpPr txBox="true"/>
          <p:nvPr/>
        </p:nvSpPr>
        <p:spPr>
          <a:xfrm rot="0">
            <a:off x="2963073" y="6967240"/>
            <a:ext cx="416957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SCIKIT-LEARN</a:t>
            </a:r>
          </a:p>
        </p:txBody>
      </p:sp>
      <p:sp>
        <p:nvSpPr>
          <p:cNvPr name="TextBox 36" id="36"/>
          <p:cNvSpPr txBox="true"/>
          <p:nvPr/>
        </p:nvSpPr>
        <p:spPr>
          <a:xfrm rot="0">
            <a:off x="1604239" y="6929140"/>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4</a:t>
            </a:r>
          </a:p>
        </p:txBody>
      </p:sp>
      <p:sp>
        <p:nvSpPr>
          <p:cNvPr name="TextBox 37" id="37"/>
          <p:cNvSpPr txBox="true"/>
          <p:nvPr/>
        </p:nvSpPr>
        <p:spPr>
          <a:xfrm rot="0">
            <a:off x="10041937" y="2886591"/>
            <a:ext cx="366440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MATPLOTLIB</a:t>
            </a:r>
          </a:p>
        </p:txBody>
      </p:sp>
      <p:sp>
        <p:nvSpPr>
          <p:cNvPr name="TextBox 38" id="38"/>
          <p:cNvSpPr txBox="true"/>
          <p:nvPr/>
        </p:nvSpPr>
        <p:spPr>
          <a:xfrm rot="0">
            <a:off x="8798397" y="2898619"/>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5</a:t>
            </a:r>
          </a:p>
        </p:txBody>
      </p:sp>
      <p:sp>
        <p:nvSpPr>
          <p:cNvPr name="TextBox 39" id="39"/>
          <p:cNvSpPr txBox="true"/>
          <p:nvPr/>
        </p:nvSpPr>
        <p:spPr>
          <a:xfrm rot="0">
            <a:off x="10041937" y="4192287"/>
            <a:ext cx="366440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SEABORN</a:t>
            </a:r>
          </a:p>
        </p:txBody>
      </p:sp>
      <p:sp>
        <p:nvSpPr>
          <p:cNvPr name="TextBox 40" id="40"/>
          <p:cNvSpPr txBox="true"/>
          <p:nvPr/>
        </p:nvSpPr>
        <p:spPr>
          <a:xfrm rot="0">
            <a:off x="8798397" y="4204315"/>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6</a:t>
            </a:r>
          </a:p>
        </p:txBody>
      </p:sp>
      <p:sp>
        <p:nvSpPr>
          <p:cNvPr name="TextBox 41" id="41"/>
          <p:cNvSpPr txBox="true"/>
          <p:nvPr/>
        </p:nvSpPr>
        <p:spPr>
          <a:xfrm rot="0">
            <a:off x="10041937" y="5496229"/>
            <a:ext cx="366440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DATETIME</a:t>
            </a:r>
          </a:p>
        </p:txBody>
      </p:sp>
      <p:sp>
        <p:nvSpPr>
          <p:cNvPr name="TextBox 42" id="42"/>
          <p:cNvSpPr txBox="true"/>
          <p:nvPr/>
        </p:nvSpPr>
        <p:spPr>
          <a:xfrm rot="0">
            <a:off x="8798397" y="5508257"/>
            <a:ext cx="963894" cy="478663"/>
          </a:xfrm>
          <a:prstGeom prst="rect">
            <a:avLst/>
          </a:prstGeom>
        </p:spPr>
        <p:txBody>
          <a:bodyPr anchor="t" rtlCol="false" tIns="0" lIns="0" bIns="0" rIns="0">
            <a:spAutoFit/>
          </a:bodyPr>
          <a:lstStyle/>
          <a:p>
            <a:pPr algn="ctr">
              <a:lnSpc>
                <a:spcPts val="3972"/>
              </a:lnSpc>
            </a:pPr>
            <a:r>
              <a:rPr lang="en-US" b="true" sz="2837">
                <a:solidFill>
                  <a:srgbClr val="FFFFFF"/>
                </a:solidFill>
                <a:latin typeface="Source Sans Pro Bold"/>
                <a:ea typeface="Source Sans Pro Bold"/>
                <a:cs typeface="Source Sans Pro Bold"/>
                <a:sym typeface="Source Sans Pro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9144000" y="0"/>
            <a:ext cx="9144000" cy="10287000"/>
            <a:chOff x="0" y="0"/>
            <a:chExt cx="2408296" cy="2709333"/>
          </a:xfrm>
        </p:grpSpPr>
        <p:sp>
          <p:nvSpPr>
            <p:cNvPr name="Freeform 4" id="4"/>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017077"/>
            </a:solidFill>
          </p:spPr>
        </p:sp>
        <p:sp>
          <p:nvSpPr>
            <p:cNvPr name="TextBox 5" id="5"/>
            <p:cNvSpPr txBox="true"/>
            <p:nvPr/>
          </p:nvSpPr>
          <p:spPr>
            <a:xfrm>
              <a:off x="0" y="-47625"/>
              <a:ext cx="2408296" cy="2756958"/>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0" y="8462260"/>
            <a:ext cx="1413261" cy="1824740"/>
          </a:xfrm>
          <a:custGeom>
            <a:avLst/>
            <a:gdLst/>
            <a:ahLst/>
            <a:cxnLst/>
            <a:rect r="r" b="b" t="t" l="l"/>
            <a:pathLst>
              <a:path h="1824740" w="1413261">
                <a:moveTo>
                  <a:pt x="1413261" y="0"/>
                </a:moveTo>
                <a:lnTo>
                  <a:pt x="0" y="0"/>
                </a:lnTo>
                <a:lnTo>
                  <a:pt x="0" y="1824740"/>
                </a:lnTo>
                <a:lnTo>
                  <a:pt x="1413261" y="1824740"/>
                </a:lnTo>
                <a:lnTo>
                  <a:pt x="141326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24015" y="3073490"/>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5400000">
            <a:off x="14677440" y="1857895"/>
            <a:ext cx="5661931" cy="909280"/>
            <a:chOff x="0" y="0"/>
            <a:chExt cx="1491208" cy="239481"/>
          </a:xfrm>
        </p:grpSpPr>
        <p:sp>
          <p:nvSpPr>
            <p:cNvPr name="Freeform 10" id="10"/>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FFFFFF"/>
            </a:solidFill>
          </p:spPr>
        </p:sp>
        <p:sp>
          <p:nvSpPr>
            <p:cNvPr name="TextBox 11" id="11"/>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5400000">
            <a:off x="15370757" y="2226257"/>
            <a:ext cx="5509531" cy="324955"/>
            <a:chOff x="0" y="0"/>
            <a:chExt cx="1451070" cy="85585"/>
          </a:xfrm>
        </p:grpSpPr>
        <p:sp>
          <p:nvSpPr>
            <p:cNvPr name="Freeform 13" id="13"/>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16BEC7"/>
            </a:solidFill>
          </p:spPr>
        </p:sp>
        <p:sp>
          <p:nvSpPr>
            <p:cNvPr name="TextBox 14" id="14"/>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1924015" y="4129072"/>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924015" y="5179997"/>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924015" y="6113114"/>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924015" y="7106889"/>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0301846" y="923311"/>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9"/>
            <a:stretch>
              <a:fillRect l="0" t="0" r="0" b="0"/>
            </a:stretch>
          </a:blipFill>
        </p:spPr>
      </p:sp>
      <p:sp>
        <p:nvSpPr>
          <p:cNvPr name="TextBox 20" id="20"/>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b="true" sz="3651">
                <a:solidFill>
                  <a:srgbClr val="FFFFFF"/>
                </a:solidFill>
                <a:latin typeface="League Spartan"/>
                <a:ea typeface="League Spartan"/>
                <a:cs typeface="League Spartan"/>
                <a:sym typeface="League Spartan"/>
              </a:rPr>
              <a:t>08</a:t>
            </a:r>
          </a:p>
        </p:txBody>
      </p:sp>
      <p:sp>
        <p:nvSpPr>
          <p:cNvPr name="TextBox 21" id="21"/>
          <p:cNvSpPr txBox="true"/>
          <p:nvPr/>
        </p:nvSpPr>
        <p:spPr>
          <a:xfrm rot="0">
            <a:off x="699361" y="613754"/>
            <a:ext cx="7773341" cy="1025525"/>
          </a:xfrm>
          <a:prstGeom prst="rect">
            <a:avLst/>
          </a:prstGeom>
        </p:spPr>
        <p:txBody>
          <a:bodyPr anchor="t" rtlCol="false" tIns="0" lIns="0" bIns="0" rIns="0">
            <a:spAutoFit/>
          </a:bodyPr>
          <a:lstStyle/>
          <a:p>
            <a:pPr algn="l">
              <a:lnSpc>
                <a:spcPts val="8125"/>
              </a:lnSpc>
            </a:pPr>
            <a:r>
              <a:rPr lang="en-US" sz="6500">
                <a:solidFill>
                  <a:srgbClr val="FFFFFF"/>
                </a:solidFill>
                <a:latin typeface="League Spartan"/>
                <a:ea typeface="League Spartan"/>
                <a:cs typeface="League Spartan"/>
                <a:sym typeface="League Spartan"/>
              </a:rPr>
              <a:t>PREPROCESSING</a:t>
            </a:r>
          </a:p>
        </p:txBody>
      </p:sp>
      <p:sp>
        <p:nvSpPr>
          <p:cNvPr name="TextBox 22" id="22"/>
          <p:cNvSpPr txBox="true"/>
          <p:nvPr/>
        </p:nvSpPr>
        <p:spPr>
          <a:xfrm rot="0">
            <a:off x="2453551" y="2989821"/>
            <a:ext cx="5529326"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DATA DUPLICATION</a:t>
            </a:r>
          </a:p>
        </p:txBody>
      </p:sp>
      <p:sp>
        <p:nvSpPr>
          <p:cNvPr name="TextBox 23" id="23"/>
          <p:cNvSpPr txBox="true"/>
          <p:nvPr/>
        </p:nvSpPr>
        <p:spPr>
          <a:xfrm rot="0">
            <a:off x="2453551" y="4045403"/>
            <a:ext cx="5529326"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MISSING VALUES</a:t>
            </a:r>
          </a:p>
        </p:txBody>
      </p:sp>
      <p:sp>
        <p:nvSpPr>
          <p:cNvPr name="TextBox 24" id="24"/>
          <p:cNvSpPr txBox="true"/>
          <p:nvPr/>
        </p:nvSpPr>
        <p:spPr>
          <a:xfrm rot="0">
            <a:off x="2453551" y="5096328"/>
            <a:ext cx="2559542"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OUTLIER</a:t>
            </a:r>
          </a:p>
        </p:txBody>
      </p:sp>
      <p:sp>
        <p:nvSpPr>
          <p:cNvPr name="TextBox 25" id="25"/>
          <p:cNvSpPr txBox="true"/>
          <p:nvPr/>
        </p:nvSpPr>
        <p:spPr>
          <a:xfrm rot="0">
            <a:off x="2453551" y="6029445"/>
            <a:ext cx="3585189"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ENCODING</a:t>
            </a:r>
          </a:p>
        </p:txBody>
      </p:sp>
      <p:sp>
        <p:nvSpPr>
          <p:cNvPr name="TextBox 26" id="26"/>
          <p:cNvSpPr txBox="true"/>
          <p:nvPr/>
        </p:nvSpPr>
        <p:spPr>
          <a:xfrm rot="0">
            <a:off x="2453551" y="7023220"/>
            <a:ext cx="2391152"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SCALER</a:t>
            </a:r>
          </a:p>
        </p:txBody>
      </p:sp>
      <p:sp>
        <p:nvSpPr>
          <p:cNvPr name="Freeform 27" id="27"/>
          <p:cNvSpPr/>
          <p:nvPr/>
        </p:nvSpPr>
        <p:spPr>
          <a:xfrm flipH="false" flipV="false" rot="0">
            <a:off x="1924015" y="8043514"/>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2453551" y="7959845"/>
            <a:ext cx="1426737"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PCA</a:t>
            </a:r>
          </a:p>
        </p:txBody>
      </p:sp>
      <p:sp>
        <p:nvSpPr>
          <p:cNvPr name="Freeform 29" id="29"/>
          <p:cNvSpPr/>
          <p:nvPr/>
        </p:nvSpPr>
        <p:spPr>
          <a:xfrm flipH="false" flipV="false" rot="0">
            <a:off x="1924015" y="2013040"/>
            <a:ext cx="333749" cy="321612"/>
          </a:xfrm>
          <a:custGeom>
            <a:avLst/>
            <a:gdLst/>
            <a:ahLst/>
            <a:cxnLst/>
            <a:rect r="r" b="b" t="t" l="l"/>
            <a:pathLst>
              <a:path h="321612" w="333749">
                <a:moveTo>
                  <a:pt x="0" y="0"/>
                </a:moveTo>
                <a:lnTo>
                  <a:pt x="333748" y="0"/>
                </a:lnTo>
                <a:lnTo>
                  <a:pt x="333748" y="321612"/>
                </a:lnTo>
                <a:lnTo>
                  <a:pt x="0" y="3216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2453551" y="1929371"/>
            <a:ext cx="5804873" cy="622300"/>
          </a:xfrm>
          <a:prstGeom prst="rect">
            <a:avLst/>
          </a:prstGeom>
        </p:spPr>
        <p:txBody>
          <a:bodyPr anchor="t" rtlCol="false" tIns="0" lIns="0" bIns="0" rIns="0">
            <a:spAutoFit/>
          </a:bodyPr>
          <a:lstStyle/>
          <a:p>
            <a:pPr algn="l">
              <a:lnSpc>
                <a:spcPts val="4999"/>
              </a:lnSpc>
            </a:pPr>
            <a:r>
              <a:rPr lang="en-US" sz="3999">
                <a:solidFill>
                  <a:srgbClr val="FFFFFF"/>
                </a:solidFill>
                <a:latin typeface="League Spartan"/>
                <a:ea typeface="League Spartan"/>
                <a:cs typeface="League Spartan"/>
                <a:sym typeface="League Spartan"/>
              </a:rPr>
              <a:t>DATA TYPE CHANGE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true" flipV="true" rot="0">
            <a:off x="16182578" y="8582145"/>
            <a:ext cx="1511485" cy="1409460"/>
          </a:xfrm>
          <a:custGeom>
            <a:avLst/>
            <a:gdLst/>
            <a:ahLst/>
            <a:cxnLst/>
            <a:rect r="r" b="b" t="t" l="l"/>
            <a:pathLst>
              <a:path h="1409460" w="1511485">
                <a:moveTo>
                  <a:pt x="1511486" y="1409460"/>
                </a:moveTo>
                <a:lnTo>
                  <a:pt x="0" y="1409460"/>
                </a:lnTo>
                <a:lnTo>
                  <a:pt x="0" y="0"/>
                </a:lnTo>
                <a:lnTo>
                  <a:pt x="1511486" y="0"/>
                </a:lnTo>
                <a:lnTo>
                  <a:pt x="1511486" y="140946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275547" y="7807382"/>
            <a:ext cx="2247471" cy="2901835"/>
          </a:xfrm>
          <a:custGeom>
            <a:avLst/>
            <a:gdLst/>
            <a:ahLst/>
            <a:cxnLst/>
            <a:rect r="r" b="b" t="t" l="l"/>
            <a:pathLst>
              <a:path h="2901835" w="2247471">
                <a:moveTo>
                  <a:pt x="2247471" y="0"/>
                </a:moveTo>
                <a:lnTo>
                  <a:pt x="0" y="0"/>
                </a:lnTo>
                <a:lnTo>
                  <a:pt x="0" y="2901836"/>
                </a:lnTo>
                <a:lnTo>
                  <a:pt x="2247471" y="2901836"/>
                </a:lnTo>
                <a:lnTo>
                  <a:pt x="22474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5400000">
            <a:off x="14677440" y="1857895"/>
            <a:ext cx="5661931" cy="909280"/>
            <a:chOff x="0" y="0"/>
            <a:chExt cx="1491208" cy="239481"/>
          </a:xfrm>
        </p:grpSpPr>
        <p:sp>
          <p:nvSpPr>
            <p:cNvPr name="Freeform 6" id="6"/>
            <p:cNvSpPr/>
            <p:nvPr/>
          </p:nvSpPr>
          <p:spPr>
            <a:xfrm flipH="false" flipV="false" rot="0">
              <a:off x="0" y="0"/>
              <a:ext cx="1491208" cy="239481"/>
            </a:xfrm>
            <a:custGeom>
              <a:avLst/>
              <a:gdLst/>
              <a:ahLst/>
              <a:cxnLst/>
              <a:rect r="r" b="b" t="t" l="l"/>
              <a:pathLst>
                <a:path h="239481" w="1491208">
                  <a:moveTo>
                    <a:pt x="0" y="0"/>
                  </a:moveTo>
                  <a:lnTo>
                    <a:pt x="1491208" y="0"/>
                  </a:lnTo>
                  <a:lnTo>
                    <a:pt x="1491208" y="239481"/>
                  </a:lnTo>
                  <a:lnTo>
                    <a:pt x="0" y="239481"/>
                  </a:lnTo>
                  <a:close/>
                </a:path>
              </a:pathLst>
            </a:custGeom>
            <a:solidFill>
              <a:srgbClr val="005359"/>
            </a:solidFill>
          </p:spPr>
        </p:sp>
        <p:sp>
          <p:nvSpPr>
            <p:cNvPr name="TextBox 7" id="7"/>
            <p:cNvSpPr txBox="true"/>
            <p:nvPr/>
          </p:nvSpPr>
          <p:spPr>
            <a:xfrm>
              <a:off x="0" y="-47625"/>
              <a:ext cx="1491208" cy="287106"/>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5400000">
            <a:off x="15370757" y="2226257"/>
            <a:ext cx="5509531" cy="324955"/>
            <a:chOff x="0" y="0"/>
            <a:chExt cx="1451070" cy="85585"/>
          </a:xfrm>
        </p:grpSpPr>
        <p:sp>
          <p:nvSpPr>
            <p:cNvPr name="Freeform 9" id="9"/>
            <p:cNvSpPr/>
            <p:nvPr/>
          </p:nvSpPr>
          <p:spPr>
            <a:xfrm flipH="false" flipV="false" rot="0">
              <a:off x="0" y="0"/>
              <a:ext cx="1451070" cy="85585"/>
            </a:xfrm>
            <a:custGeom>
              <a:avLst/>
              <a:gdLst/>
              <a:ahLst/>
              <a:cxnLst/>
              <a:rect r="r" b="b" t="t" l="l"/>
              <a:pathLst>
                <a:path h="85585" w="1451070">
                  <a:moveTo>
                    <a:pt x="0" y="0"/>
                  </a:moveTo>
                  <a:lnTo>
                    <a:pt x="1451070" y="0"/>
                  </a:lnTo>
                  <a:lnTo>
                    <a:pt x="1451070" y="85585"/>
                  </a:lnTo>
                  <a:lnTo>
                    <a:pt x="0" y="85585"/>
                  </a:lnTo>
                  <a:close/>
                </a:path>
              </a:pathLst>
            </a:custGeom>
            <a:solidFill>
              <a:srgbClr val="FFFFFF"/>
            </a:solidFill>
          </p:spPr>
        </p:sp>
        <p:sp>
          <p:nvSpPr>
            <p:cNvPr name="TextBox 10" id="10"/>
            <p:cNvSpPr txBox="true"/>
            <p:nvPr/>
          </p:nvSpPr>
          <p:spPr>
            <a:xfrm>
              <a:off x="0" y="-47625"/>
              <a:ext cx="1451070" cy="13321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664272" y="2946743"/>
            <a:ext cx="9025098" cy="6340132"/>
          </a:xfrm>
          <a:custGeom>
            <a:avLst/>
            <a:gdLst/>
            <a:ahLst/>
            <a:cxnLst/>
            <a:rect r="r" b="b" t="t" l="l"/>
            <a:pathLst>
              <a:path h="6340132" w="9025098">
                <a:moveTo>
                  <a:pt x="0" y="0"/>
                </a:moveTo>
                <a:lnTo>
                  <a:pt x="9025098" y="0"/>
                </a:lnTo>
                <a:lnTo>
                  <a:pt x="9025098" y="6340132"/>
                </a:lnTo>
                <a:lnTo>
                  <a:pt x="0" y="6340132"/>
                </a:lnTo>
                <a:lnTo>
                  <a:pt x="0" y="0"/>
                </a:lnTo>
                <a:close/>
              </a:path>
            </a:pathLst>
          </a:custGeom>
          <a:blipFill>
            <a:blip r:embed="rId7"/>
            <a:stretch>
              <a:fillRect l="0" t="0" r="0" b="0"/>
            </a:stretch>
          </a:blipFill>
        </p:spPr>
      </p:sp>
      <p:sp>
        <p:nvSpPr>
          <p:cNvPr name="TextBox 12" id="12"/>
          <p:cNvSpPr txBox="true"/>
          <p:nvPr/>
        </p:nvSpPr>
        <p:spPr>
          <a:xfrm rot="0">
            <a:off x="15784817" y="9096375"/>
            <a:ext cx="1909247" cy="631145"/>
          </a:xfrm>
          <a:prstGeom prst="rect">
            <a:avLst/>
          </a:prstGeom>
        </p:spPr>
        <p:txBody>
          <a:bodyPr anchor="t" rtlCol="false" tIns="0" lIns="0" bIns="0" rIns="0">
            <a:spAutoFit/>
          </a:bodyPr>
          <a:lstStyle/>
          <a:p>
            <a:pPr algn="ctr">
              <a:lnSpc>
                <a:spcPts val="5112"/>
              </a:lnSpc>
            </a:pPr>
            <a:r>
              <a:rPr lang="en-US" b="true" sz="3651">
                <a:solidFill>
                  <a:srgbClr val="FFFFFF"/>
                </a:solidFill>
                <a:latin typeface="League Spartan"/>
                <a:ea typeface="League Spartan"/>
                <a:cs typeface="League Spartan"/>
                <a:sym typeface="League Spartan"/>
              </a:rPr>
              <a:t>09</a:t>
            </a:r>
          </a:p>
        </p:txBody>
      </p:sp>
      <p:sp>
        <p:nvSpPr>
          <p:cNvPr name="TextBox 13" id="13"/>
          <p:cNvSpPr txBox="true"/>
          <p:nvPr/>
        </p:nvSpPr>
        <p:spPr>
          <a:xfrm rot="0">
            <a:off x="598556" y="675862"/>
            <a:ext cx="14713396" cy="878840"/>
          </a:xfrm>
          <a:prstGeom prst="rect">
            <a:avLst/>
          </a:prstGeom>
        </p:spPr>
        <p:txBody>
          <a:bodyPr anchor="t" rtlCol="false" tIns="0" lIns="0" bIns="0" rIns="0">
            <a:spAutoFit/>
          </a:bodyPr>
          <a:lstStyle/>
          <a:p>
            <a:pPr algn="l">
              <a:lnSpc>
                <a:spcPts val="7000"/>
              </a:lnSpc>
            </a:pPr>
            <a:r>
              <a:rPr lang="en-US" sz="5600">
                <a:solidFill>
                  <a:srgbClr val="FFFFFF"/>
                </a:solidFill>
                <a:latin typeface="League Spartan"/>
                <a:ea typeface="League Spartan"/>
                <a:cs typeface="League Spartan"/>
                <a:sym typeface="League Spartan"/>
              </a:rPr>
              <a:t>EXPLORATORY DATA ANALYSIS (EDA)</a:t>
            </a:r>
          </a:p>
        </p:txBody>
      </p:sp>
      <p:sp>
        <p:nvSpPr>
          <p:cNvPr name="TextBox 14" id="14"/>
          <p:cNvSpPr txBox="true"/>
          <p:nvPr/>
        </p:nvSpPr>
        <p:spPr>
          <a:xfrm rot="0">
            <a:off x="9964995" y="3722224"/>
            <a:ext cx="6813147" cy="4265295"/>
          </a:xfrm>
          <a:prstGeom prst="rect">
            <a:avLst/>
          </a:prstGeom>
        </p:spPr>
        <p:txBody>
          <a:bodyPr anchor="t" rtlCol="false" tIns="0" lIns="0" bIns="0" rIns="0">
            <a:spAutoFit/>
          </a:bodyPr>
          <a:lstStyle/>
          <a:p>
            <a:pPr algn="just">
              <a:lnSpc>
                <a:spcPts val="3779"/>
              </a:lnSpc>
            </a:pPr>
            <a:r>
              <a:rPr lang="en-US" b="true" sz="2700">
                <a:solidFill>
                  <a:srgbClr val="FFFFFF"/>
                </a:solidFill>
                <a:latin typeface="Source Sans Pro Bold"/>
                <a:ea typeface="Source Sans Pro Bold"/>
                <a:cs typeface="Source Sans Pro Bold"/>
                <a:sym typeface="Source Sans Pro Bold"/>
              </a:rPr>
              <a:t>At the age </a:t>
            </a:r>
            <a:r>
              <a:rPr lang="en-US" b="true" sz="2700">
                <a:solidFill>
                  <a:srgbClr val="FFFFFF"/>
                </a:solidFill>
                <a:latin typeface="Source Sans Pro Bold"/>
                <a:ea typeface="Source Sans Pro Bold"/>
                <a:cs typeface="Source Sans Pro Bold"/>
                <a:sym typeface="Source Sans Pro Bold"/>
              </a:rPr>
              <a:t>of 40 - 50 years is the age that most often makes transactions because at that time it is in the productive period and the work is mature so that there is already a decent income so that there are also more expenses. At the age of elderly such as 70 - 90 years old, transactions have decreased because they are usually retired from work so they have to save more expenses.</a:t>
            </a:r>
          </a:p>
        </p:txBody>
      </p:sp>
      <p:sp>
        <p:nvSpPr>
          <p:cNvPr name="TextBox 15" id="15"/>
          <p:cNvSpPr txBox="true"/>
          <p:nvPr/>
        </p:nvSpPr>
        <p:spPr>
          <a:xfrm rot="0">
            <a:off x="598556" y="1885180"/>
            <a:ext cx="11483372" cy="503555"/>
          </a:xfrm>
          <a:prstGeom prst="rect">
            <a:avLst/>
          </a:prstGeom>
        </p:spPr>
        <p:txBody>
          <a:bodyPr anchor="t" rtlCol="false" tIns="0" lIns="0" bIns="0" rIns="0">
            <a:spAutoFit/>
          </a:bodyPr>
          <a:lstStyle/>
          <a:p>
            <a:pPr algn="l">
              <a:lnSpc>
                <a:spcPts val="4000"/>
              </a:lnSpc>
            </a:pPr>
            <a:r>
              <a:rPr lang="en-US" sz="3200">
                <a:solidFill>
                  <a:srgbClr val="FFFFFF"/>
                </a:solidFill>
                <a:latin typeface="League Spartan"/>
                <a:ea typeface="League Spartan"/>
                <a:cs typeface="League Spartan"/>
                <a:sym typeface="League Spartan"/>
              </a:rPr>
              <a:t>WHAT IS THE AGE DISTRIBUTION OF CUSTOMERS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DAGr4_dsfc0</dc:identifier>
  <dcterms:modified xsi:type="dcterms:W3CDTF">2011-08-01T06:04:30Z</dcterms:modified>
  <cp:revision>1</cp:revision>
  <dc:title>Oleh :</dc:title>
</cp:coreProperties>
</file>